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A064F2-704E-D646-ABEA-5A8483BBBD8A}" v="33" dt="2026-09-07T16:41:46.1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28"/>
  </p:normalViewPr>
  <p:slideViewPr>
    <p:cSldViewPr snapToGrid="0" snapToObjects="1">
      <p:cViewPr varScale="1">
        <p:scale>
          <a:sx n="127" d="100"/>
          <a:sy n="127" d="100"/>
        </p:scale>
        <p:origin x="184" y="6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563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Frame the session honestly: this is not a pep rally and it is not a eulogy. It is a briefing on a transaction that changed who owns the brand on your sign, and on what that does — and does not — change about your business. The quote is Tamir Poleg's own diagnosis of RE/MAX: consumers know the balloon, but they had stopped feeling the energy behind it.</a:t>
            </a:r>
          </a:p>
          <a:p>
            <a:endParaRPr/>
          </a:p>
          <a:p>
            <a:r>
              <a:t>Sources: https://investors.onereal.com/news/news-details/2026/Real-to-Acquire-REMAX-Creating-a-Leading-Technology-Enabled-Global-Real-Estate-Platform/default.aspx | https://finance.yahoo.com/real-estate/articles/real-max-holdings-announce-completion-203000230.html</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the slide that earns the meeting. The 94-to-1 ratio is the real reason Real can charge a $12,000 cap and still make money, and it is more than double the efficiency of its nearest public competitor at 45-to-1. The 100% adoption figure is unusual in this industry, and the reason is structural, not cultural — Poleg said in December 2025 that an agent cannot generate a transaction, close it, or get paid outside the platform. Then read the quote and treat it as a testable promise. Ask everyone in the room to write their 2026 sides on the back of the handout, date it, and keep it.</a:t>
            </a:r>
          </a:p>
          <a:p>
            <a:endParaRPr/>
          </a:p>
          <a:p>
            <a:r>
              <a:t>Sources: https://www.inman.com/2026/04/29/what-remax-agents-can-expect-from-reals-technology-suite/ | https://www.realestatenews.com/2026/06/06/real-can-help-remax-agents-triple-their-business-ceo-says</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the single most actionable slide in the deck. Real's own investor materials put more than a million gross leads a year across remax.com and remax.ca — roughly 750,000 and 250,000 — and the CFO called that an opportunity to monetize through HeyLeo. Critically, none of that upside sits inside the deal's base financial case, which means it is what the company is actually chasing. Two cautions. Franchise offices are independently owned and each one decides how it handles leads today, so nobody can promise you a routing outcome. And a lead is only worth something to the agent whose profile and listings look credible when it arrives. Fix that this week.</a:t>
            </a:r>
          </a:p>
          <a:p>
            <a:endParaRPr/>
          </a:p>
          <a:p>
            <a:r>
              <a:t>Sources: https://www.inman.com/2026/04/30/real-brokerage-remax-website-monetization-leads/ | https://www.inman.com/2026/08/26/real-remax-town-hall/</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Do not editorialize here — lay both out and let people self-select. Leadership has described the split this way: an agent who wants to build a business under their own branding and is comfortable being tech-forward may fit Real; an agent who wants office access, staff, coverage and an established brand behind them fits RE/MAX. Neither is the upgrade. And remember that RE/MAX fees vary by office because franchisees are independent, so the left column is a shape, not a quote. Note also that leadership said cross-brand moves would be discouraged, and that a franchisee and the broker who recruited an agent should continue to benefit.</a:t>
            </a:r>
          </a:p>
          <a:p>
            <a:endParaRPr/>
          </a:p>
          <a:p>
            <a:r>
              <a:t>Sources: https://www.realestatenews.com/2026/06/06/real-can-help-remax-agents-triple-their-business-ceo-says | https://soldbyzito.com/blog/real-brokerage-commission-split-explained-2026</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Most agents will never see these numbers, and they are the ones that predict behavior. Real finished the second quarter of 2026 with $86.6 million in cash and no debt. It took on a $550 million term loan, arranged by Morgan Stanley and Apollo, to fund the cash consideration and refinance roughly $437 million of RE/MAX debt. The $30 million of run-rate savings comes from shared services, corporate and public-company costs, and technology — which is why some familiar corporate names departed at close. One more detail worth knowing: the 2013 tax receivable agreement between RE/MAX Holdings and RIHI, the Liniger family holding company, was terminated in the transaction. The founding family's legacy financial claim on the company is now settled.</a:t>
            </a:r>
          </a:p>
          <a:p>
            <a:endParaRPr/>
          </a:p>
          <a:p>
            <a:r>
              <a:t>Sources: https://www.inman.com/2026/08/26/real-remax-group-merger-deal-sec-filings-debt-buyback/ | https://investors.onereal.com/news/news-details/2026/Real-to-Acquire-REMAX-Creating-a-Leading-Technology-Enabled-Global-Real-Estate-Platform/default.aspx</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Spend your time on Alex Vidal, because he is the person whose decisions will reach this office first. Twenty-nine years in the business. He started at nineteen as secretary to the president of Keyes Real Estate in South Florida, then worked as recruiting director, sales manager, coach and executive across Keyes, Prudential and Coldwell Banker, and served as President of ERA Real Estate. He founded TheCloserClub coaching program in 2004 and has coached more than 30,000 real estate professionals. He was the first Hispanic president of a major national real estate brand. He reports directly to Poleg. Also note who stayed and who left: several RE/MAX corporate leaders departed at close, which is where a meaningful share of that $30 million in savings comes from, while Abby Lee and Don Kottick stayed on. Erik Carlson stepped from CEO to the board.</a:t>
            </a:r>
          </a:p>
          <a:p>
            <a:endParaRPr/>
          </a:p>
          <a:p>
            <a:r>
              <a:t>Sources: https://www.prnewswire.com/news-releases/remax-names-industry-veteran-alex-vidal-as-president-302866793.html | https://www.realestatenews.com/2026/08/21/real-remax-group-leadership-team-continues-to-take-shape</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Credibility comes from saying the hard part out loud. The productivity story is real and the North American shrinkage is also real — 72,968 agents in the U.S. and Canada, down 2.2% year over year, even as the global count rose. Real absorbed $11.6 million of acquisition costs in the second quarter and posted a GAAP net loss. The company's own filings warn that synergies may take longer than projected and that agents and franchisees could be disrupted. And the dual-branded logo rolled out before close caused genuine frustration among broker/owners, which is why the brand-consolidation question keeps resurfacing despite leadership saying the brands stay separate. Set R4 in February 2027 as the checkpoint and hold the calendar.</a:t>
            </a:r>
          </a:p>
          <a:p>
            <a:endParaRPr/>
          </a:p>
          <a:p>
            <a:r>
              <a:t>Sources: https://news.remax.com/press-release/re-max-holdings-inc-reports-second-quarter-2026-results | https://www.inman.com/2026/08/26/real-remax-town-hall/</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Close by handing the room control. Nobody in this office decides the capital structure or the product roadmap, but every person here decides whether their profile is credible when a remax.com lead lands, whether they know their own production well enough to notice an improvement, and whether they recruit. Leadership's own three asks were to be judged on delivery rather than announcements, to be told directly when they get it wrong, and to be worked with rather than watched. That is a fair deal in both directions. Ninety days from now, we review this list in a sales meeting.</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930F3-3DD2-49E5-4FF6-484C9A5A0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E0BB6-C79A-E334-D24E-CB5D4542D5FE}"/>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CDDC07B5-1322-5F34-3819-24C807DEC4C0}"/>
              </a:ext>
            </a:extLst>
          </p:cNvPr>
          <p:cNvSpPr>
            <a:spLocks noGrp="1"/>
          </p:cNvSpPr>
          <p:nvPr>
            <p:ph type="body" sz="quarter" idx="3"/>
          </p:nvPr>
        </p:nvSpPr>
        <p:spPr/>
        <p:txBody>
          <a:bodyPr/>
          <a:lstStyle/>
          <a:p>
            <a:r>
              <a:t>Frame the session honestly: this is not a pep rally and it is not a eulogy. It is a briefing on a transaction that changed who owns the brand on your sign, and on what that does — and does not — change about your business. The quote is Tamir Poleg's own diagnosis of RE/MAX: consumers know the balloon, but they had stopped feeling the energy behind it.</a:t>
            </a:r>
          </a:p>
          <a:p>
            <a:endParaRPr/>
          </a:p>
          <a:p>
            <a:r>
              <a:t>Sources: https://investors.onereal.com/news/news-details/2026/Real-to-Acquire-REMAX-Creating-a-Leading-Technology-Enabled-Global-Real-Estate-Platform/default.aspx | https://finance.yahoo.com/real-estate/articles/real-max-holdings-announce-completion-203000230.html</a:t>
            </a:r>
          </a:p>
        </p:txBody>
      </p:sp>
      <p:sp>
        <p:nvSpPr>
          <p:cNvPr id="4" name="Slide Number Placeholder 3">
            <a:extLst>
              <a:ext uri="{FF2B5EF4-FFF2-40B4-BE49-F238E27FC236}">
                <a16:creationId xmlns:a16="http://schemas.microsoft.com/office/drawing/2014/main" id="{142BCC45-5ECB-BFD1-FF85-A9EE3B2CEE0B}"/>
              </a:ext>
            </a:extLst>
          </p:cNvPr>
          <p:cNvSpPr>
            <a:spLocks noGrp="1"/>
          </p:cNvSpPr>
          <p:nvPr>
            <p:ph type="sldNum" sz="quarter" idx="5"/>
          </p:nvPr>
        </p:nvSpPr>
        <p:spPr/>
      </p:sp>
    </p:spTree>
    <p:extLst>
      <p:ext uri="{BB962C8B-B14F-4D97-AF65-F5344CB8AC3E}">
        <p14:creationId xmlns:p14="http://schemas.microsoft.com/office/powerpoint/2010/main" val="966336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Details worth saying out loud. RE/MAX shareholders chose between 0.515 shares of the new company or about $4.33 in cash plus 0.3535 shares, because cash was capped at $80 million and had to be prorated. Real did a 10-for-1 share consolidation immediately before closing, so the share price you see now is not comparable to Real's old quote. Both old tickers — REAX on Nasdaq and RMAX on the NYSE — stopped trading at the close on August 24.</a:t>
            </a:r>
          </a:p>
          <a:p>
            <a:endParaRPr/>
          </a:p>
          <a:p>
            <a:r>
              <a:t>Sources: https://investors.onereal.com/news/news-details/2026/Real-to-Acquire-REMAX-Creating-a-Leading-Technology-Enabled-Global-Real-Estate-Platform/default.aspx | https://www.inman.com/2026/08/26/real-remax-group-merger-deal-sec-filings-debt-buyback/</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the whole logic of the deal in six rows. Real is a brokerage — it books the entire commission as revenue, which is why $700 million a quarter buys you only $27.6 million of adjusted EBITDA. RE/MAX is a franchisor — it books royalties, so $68.5 million of quarterly revenue produced more full-year EBITDA than Real did. Real bought a higher-margin, capital-light earnings stream. Also note the fourth row: RE/MAX's global count grew 1.5%, but U.S. and Canada fell 2.2% year over year. That decline is the problem this deal is meant to fix.</a:t>
            </a:r>
          </a:p>
          <a:p>
            <a:endParaRPr/>
          </a:p>
          <a:p>
            <a:r>
              <a:t>Sources: https://investors.onereal.com/news/news-details/2026/The-Real-Brokerage-Inc--Announces-Second-Quarter-2026-Financial-Results/default.aspx | https://news.remax.com/press-release/re-max-holdings-inc-reports-second-quarter-2026-results</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Set expectations for the hour. We are not selling anyone on anything — half this room may never touch a Real product. The goal is that nobody in this office learns about their own company from a competitor's recruiting call.</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Be straight with the room. Every item in the right column is a public commitment from leadership, repeated in the first town hall — separate brands, opt-in technology, franchisee models intact, growth from outside the group rather than from each other's rosters. Commitments are not the same as a signed amendment. The right posture is neither panic nor blind trust: ask your broker/owner to put in writing anything that affects your economics, and note what does not change on paper.</a:t>
            </a:r>
          </a:p>
          <a:p>
            <a:endParaRPr/>
          </a:p>
          <a:p>
            <a:r>
              <a:t>Sources: https://www.inman.com/2026/08/26/real-remax-town-hall/ | https://www.inman.com/2026/04/30/real-brokerage-remax-website-monetization-leads/</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Two framing points. First, scale is only useful if it does something for you — a referral you can actually receive, a lead that reaches your phone, a vendor rate you could not get alone. Push for those, not for the headline. Second, context: Compass completed its acquisition of Anywhere on January 9, 2026, taking Coldwell Banker, Century 21, Sotheby's and ERA under one roof. The industry has consolidated into a small number of very large houses in a single year. Standing still was also a decision, and it was not available.</a:t>
            </a:r>
          </a:p>
          <a:p>
            <a:endParaRPr/>
          </a:p>
          <a:p>
            <a:r>
              <a:t>Sources: https://realremaxgroup.com/ | https://www.realestatenews.com/2026/01/09/compass-completes-its-acquisition-of-anywhere-real-estate</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Handle this slide with care, because it is the one that changes how the room feels. The comparison is not RE/MAX marketing arithmetic on its own numbers — it comes from RealTrends Verified, an outside ranking now in its 36th year, covering 1,217 U.S. brokerages that closed at least 500 sides in 2025. RE/MAX accounted for 289 of the 1,267 qualifying brokerages, about 23%, and held 81 of the top 100 slots ranked by sides per agent. That is eighteen consecutive years of roughly double the competition. The message: you were not rescued. You were bought because you produce.</a:t>
            </a:r>
          </a:p>
          <a:p>
            <a:endParaRPr/>
          </a:p>
          <a:p>
            <a:r>
              <a:t>Source: https://www.stocktitan.net/news/RMAX/remax-agents-are-most-productive-for-18-years-o4zbkbylqcm9.html</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Give the room the honest version of each one. reZEN is the piece Real credits for its cost structure — everything an agent does financially runs through it. Leo CoPilot is not a chatbot bolted on the side; it reads your own transaction data and pre-checks contracts. HeyLeo is the consumer-facing search product, and it is the piece aimed directly at RE/MAX web traffic. Real Wallet is the underrated one: as of August 2026 more than 10,200 Real agents had business checking accounts through it, with roughly $38.4 million on deposit and $10.8 million of credit outstanding. None of this is mandated for RE/MAX affiliates. Integration starts with HeyLeo, by choice.</a:t>
            </a:r>
          </a:p>
          <a:p>
            <a:endParaRPr/>
          </a:p>
          <a:p>
            <a:r>
              <a:t>Sources: https://www.inman.com/2026/04/29/what-remax-agents-can-expect-from-reals-technology-suite/ | https://investors.onereal.com/news/news-details/2026/The-Real-Brokerage-Inc--Announces-Second-Quarter-2026-Financial-Results/default.aspx</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3" name="TextBox 2"/>
          <p:cNvSpPr txBox="1"/>
          <p:nvPr/>
        </p:nvSpPr>
        <p:spPr>
          <a:xfrm>
            <a:off x="562436" y="1409459"/>
            <a:ext cx="5212080" cy="1988237"/>
          </a:xfrm>
          <a:prstGeom prst="rect">
            <a:avLst/>
          </a:prstGeom>
          <a:noFill/>
        </p:spPr>
        <p:txBody>
          <a:bodyPr wrap="square" lIns="0" tIns="0" rIns="0" bIns="0" anchor="t">
            <a:spAutoFit/>
          </a:bodyPr>
          <a:lstStyle/>
          <a:p>
            <a:pPr algn="l">
              <a:lnSpc>
                <a:spcPct val="95000"/>
              </a:lnSpc>
              <a:spcAft>
                <a:spcPts val="0"/>
              </a:spcAft>
            </a:pPr>
            <a:endParaRPr sz="6000" b="1" i="0" dirty="0">
              <a:solidFill>
                <a:srgbClr val="FFFFFF"/>
              </a:solidFill>
              <a:latin typeface="Calibri"/>
            </a:endParaRPr>
          </a:p>
          <a:p>
            <a:pPr algn="l">
              <a:lnSpc>
                <a:spcPct val="95000"/>
              </a:lnSpc>
              <a:spcAft>
                <a:spcPts val="0"/>
              </a:spcAft>
            </a:pPr>
            <a:r>
              <a:rPr sz="3800" b="1" i="0" dirty="0">
                <a:solidFill>
                  <a:srgbClr val="FFFFFF"/>
                </a:solidFill>
                <a:latin typeface="Calibri"/>
              </a:rPr>
              <a:t>The Power of the</a:t>
            </a:r>
          </a:p>
          <a:p>
            <a:pPr algn="l">
              <a:lnSpc>
                <a:spcPct val="95000"/>
              </a:lnSpc>
              <a:spcAft>
                <a:spcPts val="0"/>
              </a:spcAft>
            </a:pPr>
            <a:r>
              <a:rPr sz="3800" b="1" i="0" dirty="0">
                <a:solidFill>
                  <a:srgbClr val="FFFFFF"/>
                </a:solidFill>
                <a:latin typeface="Calibri"/>
              </a:rPr>
              <a:t>Real / RE/MAX Group</a:t>
            </a:r>
          </a:p>
        </p:txBody>
      </p:sp>
      <p:sp>
        <p:nvSpPr>
          <p:cNvPr id="13" name="TextBox 12"/>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C7CBDA"/>
                </a:solidFill>
                <a:latin typeface="Calibri"/>
              </a:rPr>
              <a:t>1</a:t>
            </a:r>
          </a:p>
        </p:txBody>
      </p:sp>
      <p:pic>
        <p:nvPicPr>
          <p:cNvPr id="15" name="Picture 14">
            <a:extLst>
              <a:ext uri="{FF2B5EF4-FFF2-40B4-BE49-F238E27FC236}">
                <a16:creationId xmlns:a16="http://schemas.microsoft.com/office/drawing/2014/main" id="{004B8E6A-06BB-0B91-D2F3-82B1989CA445}"/>
              </a:ext>
            </a:extLst>
          </p:cNvPr>
          <p:cNvPicPr>
            <a:picLocks noChangeAspect="1"/>
          </p:cNvPicPr>
          <p:nvPr/>
        </p:nvPicPr>
        <p:blipFill>
          <a:blip r:embed="rId3"/>
          <a:stretch>
            <a:fillRect/>
          </a:stretch>
        </p:blipFill>
        <p:spPr>
          <a:xfrm>
            <a:off x="562436" y="1489670"/>
            <a:ext cx="4356224" cy="684035"/>
          </a:xfrm>
          <a:prstGeom prst="rect">
            <a:avLst/>
          </a:prstGeom>
        </p:spPr>
      </p:pic>
      <p:pic>
        <p:nvPicPr>
          <p:cNvPr id="17" name="Picture 16">
            <a:extLst>
              <a:ext uri="{FF2B5EF4-FFF2-40B4-BE49-F238E27FC236}">
                <a16:creationId xmlns:a16="http://schemas.microsoft.com/office/drawing/2014/main" id="{960A0C93-CF01-7E1E-29D1-8C5B22B17670}"/>
              </a:ext>
            </a:extLst>
          </p:cNvPr>
          <p:cNvPicPr>
            <a:picLocks noChangeAspect="1"/>
          </p:cNvPicPr>
          <p:nvPr/>
        </p:nvPicPr>
        <p:blipFill>
          <a:blip r:embed="rId4"/>
          <a:stretch>
            <a:fillRect/>
          </a:stretch>
        </p:blipFill>
        <p:spPr>
          <a:xfrm>
            <a:off x="5665722" y="508325"/>
            <a:ext cx="2746758" cy="412684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THE OVERLOOKED NUMBERS</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The Figures Nobody Puts on a Flyer</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16736"/>
            <a:ext cx="2560320" cy="148132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Rectangle 5"/>
          <p:cNvSpPr/>
          <p:nvPr/>
        </p:nvSpPr>
        <p:spPr>
          <a:xfrm>
            <a:off x="457200" y="1316736"/>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p:cNvSpPr txBox="1"/>
          <p:nvPr/>
        </p:nvSpPr>
        <p:spPr>
          <a:xfrm>
            <a:off x="658368" y="1481328"/>
            <a:ext cx="2157984" cy="310896"/>
          </a:xfrm>
          <a:prstGeom prst="rect">
            <a:avLst/>
          </a:prstGeom>
          <a:noFill/>
        </p:spPr>
        <p:txBody>
          <a:bodyPr wrap="square" lIns="0" tIns="0" rIns="0" bIns="0" anchor="t">
            <a:spAutoFit/>
          </a:bodyPr>
          <a:lstStyle/>
          <a:p>
            <a:pPr algn="l">
              <a:lnSpc>
                <a:spcPct val="100000"/>
              </a:lnSpc>
              <a:spcAft>
                <a:spcPts val="0"/>
              </a:spcAft>
            </a:pPr>
            <a:r>
              <a:rPr sz="1800" b="1" i="0">
                <a:solidFill>
                  <a:srgbClr val="1B2A4A"/>
                </a:solidFill>
                <a:latin typeface="Calibri"/>
              </a:rPr>
              <a:t>94 TO 1</a:t>
            </a:r>
          </a:p>
        </p:txBody>
      </p:sp>
      <p:sp>
        <p:nvSpPr>
          <p:cNvPr id="8" name="TextBox 7"/>
          <p:cNvSpPr txBox="1"/>
          <p:nvPr/>
        </p:nvSpPr>
        <p:spPr>
          <a:xfrm>
            <a:off x="658368" y="1847088"/>
            <a:ext cx="2157984" cy="420624"/>
          </a:xfrm>
          <a:prstGeom prst="rect">
            <a:avLst/>
          </a:prstGeom>
          <a:noFill/>
        </p:spPr>
        <p:txBody>
          <a:bodyPr wrap="square" lIns="0" tIns="0" rIns="0" bIns="0" anchor="t">
            <a:spAutoFit/>
          </a:bodyPr>
          <a:lstStyle/>
          <a:p>
            <a:pPr algn="l">
              <a:lnSpc>
                <a:spcPct val="105000"/>
              </a:lnSpc>
              <a:spcAft>
                <a:spcPts val="0"/>
              </a:spcAft>
            </a:pPr>
            <a:r>
              <a:rPr sz="1050" b="1" i="0">
                <a:solidFill>
                  <a:srgbClr val="1B2A4A"/>
                </a:solidFill>
                <a:latin typeface="Calibri"/>
              </a:rPr>
              <a:t>Agents per full-time brokerage employee at Real</a:t>
            </a:r>
          </a:p>
        </p:txBody>
      </p:sp>
      <p:sp>
        <p:nvSpPr>
          <p:cNvPr id="9" name="TextBox 8"/>
          <p:cNvSpPr txBox="1"/>
          <p:nvPr/>
        </p:nvSpPr>
        <p:spPr>
          <a:xfrm>
            <a:off x="658368" y="2322576"/>
            <a:ext cx="2157984" cy="420624"/>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The nearest public competitor runs one employee for every 45 agents.</a:t>
            </a:r>
          </a:p>
        </p:txBody>
      </p:sp>
      <p:sp>
        <p:nvSpPr>
          <p:cNvPr id="10" name="Rectangle 9"/>
          <p:cNvSpPr/>
          <p:nvPr/>
        </p:nvSpPr>
        <p:spPr>
          <a:xfrm>
            <a:off x="3291840" y="1316736"/>
            <a:ext cx="2560320" cy="148132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1" name="Rectangle 10"/>
          <p:cNvSpPr/>
          <p:nvPr/>
        </p:nvSpPr>
        <p:spPr>
          <a:xfrm>
            <a:off x="3291840" y="1316736"/>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2" name="TextBox 11"/>
          <p:cNvSpPr txBox="1"/>
          <p:nvPr/>
        </p:nvSpPr>
        <p:spPr>
          <a:xfrm>
            <a:off x="3493008" y="1481328"/>
            <a:ext cx="2157984" cy="310896"/>
          </a:xfrm>
          <a:prstGeom prst="rect">
            <a:avLst/>
          </a:prstGeom>
          <a:noFill/>
        </p:spPr>
        <p:txBody>
          <a:bodyPr wrap="square" lIns="0" tIns="0" rIns="0" bIns="0" anchor="t">
            <a:spAutoFit/>
          </a:bodyPr>
          <a:lstStyle/>
          <a:p>
            <a:pPr algn="l">
              <a:lnSpc>
                <a:spcPct val="100000"/>
              </a:lnSpc>
              <a:spcAft>
                <a:spcPts val="0"/>
              </a:spcAft>
            </a:pPr>
            <a:r>
              <a:rPr sz="1800" b="1" i="0">
                <a:solidFill>
                  <a:srgbClr val="1B2A4A"/>
                </a:solidFill>
                <a:latin typeface="Calibri"/>
              </a:rPr>
              <a:t>100%</a:t>
            </a:r>
          </a:p>
        </p:txBody>
      </p:sp>
      <p:sp>
        <p:nvSpPr>
          <p:cNvPr id="13" name="TextBox 12"/>
          <p:cNvSpPr txBox="1"/>
          <p:nvPr/>
        </p:nvSpPr>
        <p:spPr>
          <a:xfrm>
            <a:off x="3493008" y="1847088"/>
            <a:ext cx="2157984" cy="420624"/>
          </a:xfrm>
          <a:prstGeom prst="rect">
            <a:avLst/>
          </a:prstGeom>
          <a:noFill/>
        </p:spPr>
        <p:txBody>
          <a:bodyPr wrap="square" lIns="0" tIns="0" rIns="0" bIns="0" anchor="t">
            <a:spAutoFit/>
          </a:bodyPr>
          <a:lstStyle/>
          <a:p>
            <a:pPr algn="l">
              <a:lnSpc>
                <a:spcPct val="105000"/>
              </a:lnSpc>
              <a:spcAft>
                <a:spcPts val="0"/>
              </a:spcAft>
            </a:pPr>
            <a:r>
              <a:rPr sz="1050" b="1" i="0">
                <a:solidFill>
                  <a:srgbClr val="1B2A4A"/>
                </a:solidFill>
                <a:latin typeface="Calibri"/>
              </a:rPr>
              <a:t>Technology adoption across Real's agent base</a:t>
            </a:r>
          </a:p>
        </p:txBody>
      </p:sp>
      <p:sp>
        <p:nvSpPr>
          <p:cNvPr id="14" name="TextBox 13"/>
          <p:cNvSpPr txBox="1"/>
          <p:nvPr/>
        </p:nvSpPr>
        <p:spPr>
          <a:xfrm>
            <a:off x="3493008" y="2322576"/>
            <a:ext cx="2157984" cy="420624"/>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Not a license count. Agents cannot get paid outside the platform.</a:t>
            </a:r>
          </a:p>
        </p:txBody>
      </p:sp>
      <p:sp>
        <p:nvSpPr>
          <p:cNvPr id="15" name="Rectangle 14"/>
          <p:cNvSpPr/>
          <p:nvPr/>
        </p:nvSpPr>
        <p:spPr>
          <a:xfrm>
            <a:off x="6126480" y="1316736"/>
            <a:ext cx="2560320" cy="148132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6" name="Rectangle 15"/>
          <p:cNvSpPr/>
          <p:nvPr/>
        </p:nvSpPr>
        <p:spPr>
          <a:xfrm>
            <a:off x="6126480" y="1316736"/>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7" name="TextBox 16"/>
          <p:cNvSpPr txBox="1"/>
          <p:nvPr/>
        </p:nvSpPr>
        <p:spPr>
          <a:xfrm>
            <a:off x="6327648" y="1481328"/>
            <a:ext cx="2157984" cy="310896"/>
          </a:xfrm>
          <a:prstGeom prst="rect">
            <a:avLst/>
          </a:prstGeom>
          <a:noFill/>
        </p:spPr>
        <p:txBody>
          <a:bodyPr wrap="square" lIns="0" tIns="0" rIns="0" bIns="0" anchor="t">
            <a:spAutoFit/>
          </a:bodyPr>
          <a:lstStyle/>
          <a:p>
            <a:pPr algn="l">
              <a:lnSpc>
                <a:spcPct val="100000"/>
              </a:lnSpc>
              <a:spcAft>
                <a:spcPts val="0"/>
              </a:spcAft>
            </a:pPr>
            <a:r>
              <a:rPr sz="1800" b="1" i="0">
                <a:solidFill>
                  <a:srgbClr val="1B2A4A"/>
                </a:solidFill>
                <a:latin typeface="Calibri"/>
              </a:rPr>
              <a:t>150+</a:t>
            </a:r>
          </a:p>
        </p:txBody>
      </p:sp>
      <p:sp>
        <p:nvSpPr>
          <p:cNvPr id="18" name="TextBox 17"/>
          <p:cNvSpPr txBox="1"/>
          <p:nvPr/>
        </p:nvSpPr>
        <p:spPr>
          <a:xfrm>
            <a:off x="6327648" y="1847088"/>
            <a:ext cx="2157984" cy="420624"/>
          </a:xfrm>
          <a:prstGeom prst="rect">
            <a:avLst/>
          </a:prstGeom>
          <a:noFill/>
        </p:spPr>
        <p:txBody>
          <a:bodyPr wrap="square" lIns="0" tIns="0" rIns="0" bIns="0" anchor="t">
            <a:spAutoFit/>
          </a:bodyPr>
          <a:lstStyle/>
          <a:p>
            <a:pPr algn="l">
              <a:lnSpc>
                <a:spcPct val="105000"/>
              </a:lnSpc>
              <a:spcAft>
                <a:spcPts val="0"/>
              </a:spcAft>
            </a:pPr>
            <a:r>
              <a:rPr sz="1050" b="1" i="0">
                <a:solidFill>
                  <a:srgbClr val="1B2A4A"/>
                </a:solidFill>
                <a:latin typeface="Calibri"/>
              </a:rPr>
              <a:t>Training and learning sessions inside the reZEN app</a:t>
            </a:r>
          </a:p>
        </p:txBody>
      </p:sp>
      <p:sp>
        <p:nvSpPr>
          <p:cNvPr id="19" name="TextBox 18"/>
          <p:cNvSpPr txBox="1"/>
          <p:nvPr/>
        </p:nvSpPr>
        <p:spPr>
          <a:xfrm>
            <a:off x="6327648" y="2322576"/>
            <a:ext cx="2157984" cy="420624"/>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Education delivered in the same tool where the work happens.</a:t>
            </a:r>
          </a:p>
        </p:txBody>
      </p:sp>
      <p:sp>
        <p:nvSpPr>
          <p:cNvPr id="20" name="Rectangle 19"/>
          <p:cNvSpPr/>
          <p:nvPr/>
        </p:nvSpPr>
        <p:spPr>
          <a:xfrm>
            <a:off x="457200" y="2962656"/>
            <a:ext cx="8229600" cy="1115568"/>
          </a:xfrm>
          <a:prstGeom prst="rect">
            <a:avLst/>
          </a:prstGeom>
          <a:solidFill>
            <a:srgbClr val="2232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1" name="TextBox 20"/>
          <p:cNvSpPr txBox="1"/>
          <p:nvPr/>
        </p:nvSpPr>
        <p:spPr>
          <a:xfrm>
            <a:off x="713232" y="3127248"/>
            <a:ext cx="7717536" cy="274320"/>
          </a:xfrm>
          <a:prstGeom prst="rect">
            <a:avLst/>
          </a:prstGeom>
          <a:noFill/>
        </p:spPr>
        <p:txBody>
          <a:bodyPr wrap="square" lIns="0" tIns="0" rIns="0" bIns="0" anchor="t">
            <a:spAutoFit/>
          </a:bodyPr>
          <a:lstStyle/>
          <a:p>
            <a:pPr algn="l">
              <a:lnSpc>
                <a:spcPct val="100000"/>
              </a:lnSpc>
              <a:spcAft>
                <a:spcPts val="0"/>
              </a:spcAft>
            </a:pPr>
            <a:r>
              <a:rPr sz="1000" b="1" i="0">
                <a:solidFill>
                  <a:srgbClr val="C9B98A"/>
                </a:solidFill>
                <a:latin typeface="Calibri"/>
              </a:rPr>
              <a:t>THE CLAIM THAT SHOULD GET YOUR ATTENTION</a:t>
            </a:r>
          </a:p>
        </p:txBody>
      </p:sp>
      <p:sp>
        <p:nvSpPr>
          <p:cNvPr id="22" name="TextBox 21"/>
          <p:cNvSpPr txBox="1"/>
          <p:nvPr/>
        </p:nvSpPr>
        <p:spPr>
          <a:xfrm>
            <a:off x="713232" y="3419856"/>
            <a:ext cx="7717536" cy="530352"/>
          </a:xfrm>
          <a:prstGeom prst="rect">
            <a:avLst/>
          </a:prstGeom>
          <a:noFill/>
        </p:spPr>
        <p:txBody>
          <a:bodyPr wrap="square" lIns="0" tIns="0" rIns="0" bIns="0" anchor="t">
            <a:spAutoFit/>
          </a:bodyPr>
          <a:lstStyle/>
          <a:p>
            <a:pPr algn="l">
              <a:lnSpc>
                <a:spcPct val="112000"/>
              </a:lnSpc>
              <a:spcAft>
                <a:spcPts val="0"/>
              </a:spcAft>
            </a:pPr>
            <a:r>
              <a:rPr sz="1150" b="0" i="1">
                <a:solidFill>
                  <a:srgbClr val="FFFFFF"/>
                </a:solidFill>
                <a:latin typeface="Calibri"/>
              </a:rPr>
              <a:t>“If RE/MAX agents right now close 12 transactions a year, we can double or triple that using the right technology that is AI-based.”</a:t>
            </a:r>
          </a:p>
        </p:txBody>
      </p:sp>
      <p:sp>
        <p:nvSpPr>
          <p:cNvPr id="23" name="TextBox 22"/>
          <p:cNvSpPr txBox="1"/>
          <p:nvPr/>
        </p:nvSpPr>
        <p:spPr>
          <a:xfrm>
            <a:off x="713232" y="3785615"/>
            <a:ext cx="7717536" cy="219456"/>
          </a:xfrm>
          <a:prstGeom prst="rect">
            <a:avLst/>
          </a:prstGeom>
          <a:noFill/>
        </p:spPr>
        <p:txBody>
          <a:bodyPr wrap="square" lIns="0" tIns="0" rIns="0" bIns="0" anchor="t">
            <a:spAutoFit/>
          </a:bodyPr>
          <a:lstStyle/>
          <a:p>
            <a:pPr algn="l">
              <a:lnSpc>
                <a:spcPct val="100000"/>
              </a:lnSpc>
              <a:spcAft>
                <a:spcPts val="0"/>
              </a:spcAft>
            </a:pPr>
            <a:r>
              <a:rPr sz="900" b="0" i="0">
                <a:solidFill>
                  <a:srgbClr val="C7CBDA"/>
                </a:solidFill>
                <a:latin typeface="Calibri"/>
              </a:rPr>
              <a:t>Tamir Poleg, Chairman and CEO, June 2026</a:t>
            </a:r>
          </a:p>
        </p:txBody>
      </p:sp>
      <p:sp>
        <p:nvSpPr>
          <p:cNvPr id="24" name="Rectangle 23"/>
          <p:cNvSpPr/>
          <p:nvPr/>
        </p:nvSpPr>
        <p:spPr>
          <a:xfrm>
            <a:off x="457200" y="4224528"/>
            <a:ext cx="8229600" cy="365760"/>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5" name="TextBox 24"/>
          <p:cNvSpPr txBox="1"/>
          <p:nvPr/>
        </p:nvSpPr>
        <p:spPr>
          <a:xfrm>
            <a:off x="713232" y="4270248"/>
            <a:ext cx="7717536" cy="274320"/>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Your job with that claim: </a:t>
            </a:r>
            <a:r>
              <a:rPr sz="1150" b="0" i="0">
                <a:solidFill>
                  <a:srgbClr val="FFFFFF"/>
                </a:solidFill>
                <a:latin typeface="Calibri"/>
              </a:rPr>
              <a:t>write down your own sides today, then measure it again in twelve months.</a:t>
            </a:r>
          </a:p>
        </p:txBody>
      </p:sp>
      <p:sp>
        <p:nvSpPr>
          <p:cNvPr id="27" name="TextBox 26"/>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80">
                                          <p:stCondLst>
                                            <p:cond delay="0"/>
                                          </p:stCondLst>
                                        </p:cTn>
                                        <p:tgtEl>
                                          <p:spTgt spid="7"/>
                                        </p:tgtEl>
                                      </p:cBhvr>
                                    </p:animEffect>
                                    <p:anim calcmode="lin" valueType="num">
                                      <p:cBhvr>
                                        <p:cTn id="4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5" dur="26">
                                          <p:stCondLst>
                                            <p:cond delay="650"/>
                                          </p:stCondLst>
                                        </p:cTn>
                                        <p:tgtEl>
                                          <p:spTgt spid="7"/>
                                        </p:tgtEl>
                                      </p:cBhvr>
                                      <p:to x="100000" y="60000"/>
                                    </p:animScale>
                                    <p:animScale>
                                      <p:cBhvr>
                                        <p:cTn id="46" dur="166" decel="50000">
                                          <p:stCondLst>
                                            <p:cond delay="676"/>
                                          </p:stCondLst>
                                        </p:cTn>
                                        <p:tgtEl>
                                          <p:spTgt spid="7"/>
                                        </p:tgtEl>
                                      </p:cBhvr>
                                      <p:to x="100000" y="100000"/>
                                    </p:animScale>
                                    <p:animScale>
                                      <p:cBhvr>
                                        <p:cTn id="47" dur="26">
                                          <p:stCondLst>
                                            <p:cond delay="1312"/>
                                          </p:stCondLst>
                                        </p:cTn>
                                        <p:tgtEl>
                                          <p:spTgt spid="7"/>
                                        </p:tgtEl>
                                      </p:cBhvr>
                                      <p:to x="100000" y="80000"/>
                                    </p:animScale>
                                    <p:animScale>
                                      <p:cBhvr>
                                        <p:cTn id="48" dur="166" decel="50000">
                                          <p:stCondLst>
                                            <p:cond delay="1338"/>
                                          </p:stCondLst>
                                        </p:cTn>
                                        <p:tgtEl>
                                          <p:spTgt spid="7"/>
                                        </p:tgtEl>
                                      </p:cBhvr>
                                      <p:to x="100000" y="100000"/>
                                    </p:animScale>
                                    <p:animScale>
                                      <p:cBhvr>
                                        <p:cTn id="49" dur="26">
                                          <p:stCondLst>
                                            <p:cond delay="1642"/>
                                          </p:stCondLst>
                                        </p:cTn>
                                        <p:tgtEl>
                                          <p:spTgt spid="7"/>
                                        </p:tgtEl>
                                      </p:cBhvr>
                                      <p:to x="100000" y="90000"/>
                                    </p:animScale>
                                    <p:animScale>
                                      <p:cBhvr>
                                        <p:cTn id="50" dur="166" decel="50000">
                                          <p:stCondLst>
                                            <p:cond delay="1668"/>
                                          </p:stCondLst>
                                        </p:cTn>
                                        <p:tgtEl>
                                          <p:spTgt spid="7"/>
                                        </p:tgtEl>
                                      </p:cBhvr>
                                      <p:to x="100000" y="100000"/>
                                    </p:animScale>
                                    <p:animScale>
                                      <p:cBhvr>
                                        <p:cTn id="51" dur="26">
                                          <p:stCondLst>
                                            <p:cond delay="1808"/>
                                          </p:stCondLst>
                                        </p:cTn>
                                        <p:tgtEl>
                                          <p:spTgt spid="7"/>
                                        </p:tgtEl>
                                      </p:cBhvr>
                                      <p:to x="100000" y="95000"/>
                                    </p:animScale>
                                    <p:animScale>
                                      <p:cBhvr>
                                        <p:cTn id="52" dur="166" decel="50000">
                                          <p:stCondLst>
                                            <p:cond delay="1834"/>
                                          </p:stCondLst>
                                        </p:cTn>
                                        <p:tgtEl>
                                          <p:spTgt spid="7"/>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down)">
                                      <p:cBhvr>
                                        <p:cTn id="55" dur="580">
                                          <p:stCondLst>
                                            <p:cond delay="0"/>
                                          </p:stCondLst>
                                        </p:cTn>
                                        <p:tgtEl>
                                          <p:spTgt spid="8"/>
                                        </p:tgtEl>
                                      </p:cBhvr>
                                    </p:animEffect>
                                    <p:anim calcmode="lin" valueType="num">
                                      <p:cBhvr>
                                        <p:cTn id="5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1" dur="26">
                                          <p:stCondLst>
                                            <p:cond delay="650"/>
                                          </p:stCondLst>
                                        </p:cTn>
                                        <p:tgtEl>
                                          <p:spTgt spid="8"/>
                                        </p:tgtEl>
                                      </p:cBhvr>
                                      <p:to x="100000" y="60000"/>
                                    </p:animScale>
                                    <p:animScale>
                                      <p:cBhvr>
                                        <p:cTn id="62" dur="166" decel="50000">
                                          <p:stCondLst>
                                            <p:cond delay="676"/>
                                          </p:stCondLst>
                                        </p:cTn>
                                        <p:tgtEl>
                                          <p:spTgt spid="8"/>
                                        </p:tgtEl>
                                      </p:cBhvr>
                                      <p:to x="100000" y="100000"/>
                                    </p:animScale>
                                    <p:animScale>
                                      <p:cBhvr>
                                        <p:cTn id="63" dur="26">
                                          <p:stCondLst>
                                            <p:cond delay="1312"/>
                                          </p:stCondLst>
                                        </p:cTn>
                                        <p:tgtEl>
                                          <p:spTgt spid="8"/>
                                        </p:tgtEl>
                                      </p:cBhvr>
                                      <p:to x="100000" y="80000"/>
                                    </p:animScale>
                                    <p:animScale>
                                      <p:cBhvr>
                                        <p:cTn id="64" dur="166" decel="50000">
                                          <p:stCondLst>
                                            <p:cond delay="1338"/>
                                          </p:stCondLst>
                                        </p:cTn>
                                        <p:tgtEl>
                                          <p:spTgt spid="8"/>
                                        </p:tgtEl>
                                      </p:cBhvr>
                                      <p:to x="100000" y="100000"/>
                                    </p:animScale>
                                    <p:animScale>
                                      <p:cBhvr>
                                        <p:cTn id="65" dur="26">
                                          <p:stCondLst>
                                            <p:cond delay="1642"/>
                                          </p:stCondLst>
                                        </p:cTn>
                                        <p:tgtEl>
                                          <p:spTgt spid="8"/>
                                        </p:tgtEl>
                                      </p:cBhvr>
                                      <p:to x="100000" y="90000"/>
                                    </p:animScale>
                                    <p:animScale>
                                      <p:cBhvr>
                                        <p:cTn id="66" dur="166" decel="50000">
                                          <p:stCondLst>
                                            <p:cond delay="1668"/>
                                          </p:stCondLst>
                                        </p:cTn>
                                        <p:tgtEl>
                                          <p:spTgt spid="8"/>
                                        </p:tgtEl>
                                      </p:cBhvr>
                                      <p:to x="100000" y="100000"/>
                                    </p:animScale>
                                    <p:animScale>
                                      <p:cBhvr>
                                        <p:cTn id="67" dur="26">
                                          <p:stCondLst>
                                            <p:cond delay="1808"/>
                                          </p:stCondLst>
                                        </p:cTn>
                                        <p:tgtEl>
                                          <p:spTgt spid="8"/>
                                        </p:tgtEl>
                                      </p:cBhvr>
                                      <p:to x="100000" y="95000"/>
                                    </p:animScale>
                                    <p:animScale>
                                      <p:cBhvr>
                                        <p:cTn id="68" dur="166" decel="50000">
                                          <p:stCondLst>
                                            <p:cond delay="1834"/>
                                          </p:stCondLst>
                                        </p:cTn>
                                        <p:tgtEl>
                                          <p:spTgt spid="8"/>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wipe(down)">
                                      <p:cBhvr>
                                        <p:cTn id="71" dur="580">
                                          <p:stCondLst>
                                            <p:cond delay="0"/>
                                          </p:stCondLst>
                                        </p:cTn>
                                        <p:tgtEl>
                                          <p:spTgt spid="9"/>
                                        </p:tgtEl>
                                      </p:cBhvr>
                                    </p:animEffect>
                                    <p:anim calcmode="lin" valueType="num">
                                      <p:cBhvr>
                                        <p:cTn id="7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7" dur="26">
                                          <p:stCondLst>
                                            <p:cond delay="650"/>
                                          </p:stCondLst>
                                        </p:cTn>
                                        <p:tgtEl>
                                          <p:spTgt spid="9"/>
                                        </p:tgtEl>
                                      </p:cBhvr>
                                      <p:to x="100000" y="60000"/>
                                    </p:animScale>
                                    <p:animScale>
                                      <p:cBhvr>
                                        <p:cTn id="78" dur="166" decel="50000">
                                          <p:stCondLst>
                                            <p:cond delay="676"/>
                                          </p:stCondLst>
                                        </p:cTn>
                                        <p:tgtEl>
                                          <p:spTgt spid="9"/>
                                        </p:tgtEl>
                                      </p:cBhvr>
                                      <p:to x="100000" y="100000"/>
                                    </p:animScale>
                                    <p:animScale>
                                      <p:cBhvr>
                                        <p:cTn id="79" dur="26">
                                          <p:stCondLst>
                                            <p:cond delay="1312"/>
                                          </p:stCondLst>
                                        </p:cTn>
                                        <p:tgtEl>
                                          <p:spTgt spid="9"/>
                                        </p:tgtEl>
                                      </p:cBhvr>
                                      <p:to x="100000" y="80000"/>
                                    </p:animScale>
                                    <p:animScale>
                                      <p:cBhvr>
                                        <p:cTn id="80" dur="166" decel="50000">
                                          <p:stCondLst>
                                            <p:cond delay="1338"/>
                                          </p:stCondLst>
                                        </p:cTn>
                                        <p:tgtEl>
                                          <p:spTgt spid="9"/>
                                        </p:tgtEl>
                                      </p:cBhvr>
                                      <p:to x="100000" y="100000"/>
                                    </p:animScale>
                                    <p:animScale>
                                      <p:cBhvr>
                                        <p:cTn id="81" dur="26">
                                          <p:stCondLst>
                                            <p:cond delay="1642"/>
                                          </p:stCondLst>
                                        </p:cTn>
                                        <p:tgtEl>
                                          <p:spTgt spid="9"/>
                                        </p:tgtEl>
                                      </p:cBhvr>
                                      <p:to x="100000" y="90000"/>
                                    </p:animScale>
                                    <p:animScale>
                                      <p:cBhvr>
                                        <p:cTn id="82" dur="166" decel="50000">
                                          <p:stCondLst>
                                            <p:cond delay="1668"/>
                                          </p:stCondLst>
                                        </p:cTn>
                                        <p:tgtEl>
                                          <p:spTgt spid="9"/>
                                        </p:tgtEl>
                                      </p:cBhvr>
                                      <p:to x="100000" y="100000"/>
                                    </p:animScale>
                                    <p:animScale>
                                      <p:cBhvr>
                                        <p:cTn id="83" dur="26">
                                          <p:stCondLst>
                                            <p:cond delay="1808"/>
                                          </p:stCondLst>
                                        </p:cTn>
                                        <p:tgtEl>
                                          <p:spTgt spid="9"/>
                                        </p:tgtEl>
                                      </p:cBhvr>
                                      <p:to x="100000" y="95000"/>
                                    </p:animScale>
                                    <p:animScale>
                                      <p:cBhvr>
                                        <p:cTn id="84" dur="166" decel="50000">
                                          <p:stCondLst>
                                            <p:cond delay="1834"/>
                                          </p:stCondLst>
                                        </p:cTn>
                                        <p:tgtEl>
                                          <p:spTgt spid="9"/>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down)">
                                      <p:cBhvr>
                                        <p:cTn id="87" dur="580">
                                          <p:stCondLst>
                                            <p:cond delay="0"/>
                                          </p:stCondLst>
                                        </p:cTn>
                                        <p:tgtEl>
                                          <p:spTgt spid="10"/>
                                        </p:tgtEl>
                                      </p:cBhvr>
                                    </p:animEffect>
                                    <p:anim calcmode="lin" valueType="num">
                                      <p:cBhvr>
                                        <p:cTn id="8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93" dur="26">
                                          <p:stCondLst>
                                            <p:cond delay="650"/>
                                          </p:stCondLst>
                                        </p:cTn>
                                        <p:tgtEl>
                                          <p:spTgt spid="10"/>
                                        </p:tgtEl>
                                      </p:cBhvr>
                                      <p:to x="100000" y="60000"/>
                                    </p:animScale>
                                    <p:animScale>
                                      <p:cBhvr>
                                        <p:cTn id="94" dur="166" decel="50000">
                                          <p:stCondLst>
                                            <p:cond delay="676"/>
                                          </p:stCondLst>
                                        </p:cTn>
                                        <p:tgtEl>
                                          <p:spTgt spid="10"/>
                                        </p:tgtEl>
                                      </p:cBhvr>
                                      <p:to x="100000" y="100000"/>
                                    </p:animScale>
                                    <p:animScale>
                                      <p:cBhvr>
                                        <p:cTn id="95" dur="26">
                                          <p:stCondLst>
                                            <p:cond delay="1312"/>
                                          </p:stCondLst>
                                        </p:cTn>
                                        <p:tgtEl>
                                          <p:spTgt spid="10"/>
                                        </p:tgtEl>
                                      </p:cBhvr>
                                      <p:to x="100000" y="80000"/>
                                    </p:animScale>
                                    <p:animScale>
                                      <p:cBhvr>
                                        <p:cTn id="96" dur="166" decel="50000">
                                          <p:stCondLst>
                                            <p:cond delay="1338"/>
                                          </p:stCondLst>
                                        </p:cTn>
                                        <p:tgtEl>
                                          <p:spTgt spid="10"/>
                                        </p:tgtEl>
                                      </p:cBhvr>
                                      <p:to x="100000" y="100000"/>
                                    </p:animScale>
                                    <p:animScale>
                                      <p:cBhvr>
                                        <p:cTn id="97" dur="26">
                                          <p:stCondLst>
                                            <p:cond delay="1642"/>
                                          </p:stCondLst>
                                        </p:cTn>
                                        <p:tgtEl>
                                          <p:spTgt spid="10"/>
                                        </p:tgtEl>
                                      </p:cBhvr>
                                      <p:to x="100000" y="90000"/>
                                    </p:animScale>
                                    <p:animScale>
                                      <p:cBhvr>
                                        <p:cTn id="98" dur="166" decel="50000">
                                          <p:stCondLst>
                                            <p:cond delay="1668"/>
                                          </p:stCondLst>
                                        </p:cTn>
                                        <p:tgtEl>
                                          <p:spTgt spid="10"/>
                                        </p:tgtEl>
                                      </p:cBhvr>
                                      <p:to x="100000" y="100000"/>
                                    </p:animScale>
                                    <p:animScale>
                                      <p:cBhvr>
                                        <p:cTn id="99" dur="26">
                                          <p:stCondLst>
                                            <p:cond delay="1808"/>
                                          </p:stCondLst>
                                        </p:cTn>
                                        <p:tgtEl>
                                          <p:spTgt spid="10"/>
                                        </p:tgtEl>
                                      </p:cBhvr>
                                      <p:to x="100000" y="95000"/>
                                    </p:animScale>
                                    <p:animScale>
                                      <p:cBhvr>
                                        <p:cTn id="100" dur="166" decel="50000">
                                          <p:stCondLst>
                                            <p:cond delay="1834"/>
                                          </p:stCondLst>
                                        </p:cTn>
                                        <p:tgtEl>
                                          <p:spTgt spid="10"/>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11"/>
                                        </p:tgtEl>
                                        <p:attrNameLst>
                                          <p:attrName>style.visibility</p:attrName>
                                        </p:attrNameLst>
                                      </p:cBhvr>
                                      <p:to>
                                        <p:strVal val="visible"/>
                                      </p:to>
                                    </p:set>
                                    <p:animEffect transition="in" filter="wipe(down)">
                                      <p:cBhvr>
                                        <p:cTn id="103" dur="580">
                                          <p:stCondLst>
                                            <p:cond delay="0"/>
                                          </p:stCondLst>
                                        </p:cTn>
                                        <p:tgtEl>
                                          <p:spTgt spid="11"/>
                                        </p:tgtEl>
                                      </p:cBhvr>
                                    </p:animEffect>
                                    <p:anim calcmode="lin" valueType="num">
                                      <p:cBhvr>
                                        <p:cTn id="10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9" dur="26">
                                          <p:stCondLst>
                                            <p:cond delay="650"/>
                                          </p:stCondLst>
                                        </p:cTn>
                                        <p:tgtEl>
                                          <p:spTgt spid="11"/>
                                        </p:tgtEl>
                                      </p:cBhvr>
                                      <p:to x="100000" y="60000"/>
                                    </p:animScale>
                                    <p:animScale>
                                      <p:cBhvr>
                                        <p:cTn id="110" dur="166" decel="50000">
                                          <p:stCondLst>
                                            <p:cond delay="676"/>
                                          </p:stCondLst>
                                        </p:cTn>
                                        <p:tgtEl>
                                          <p:spTgt spid="11"/>
                                        </p:tgtEl>
                                      </p:cBhvr>
                                      <p:to x="100000" y="100000"/>
                                    </p:animScale>
                                    <p:animScale>
                                      <p:cBhvr>
                                        <p:cTn id="111" dur="26">
                                          <p:stCondLst>
                                            <p:cond delay="1312"/>
                                          </p:stCondLst>
                                        </p:cTn>
                                        <p:tgtEl>
                                          <p:spTgt spid="11"/>
                                        </p:tgtEl>
                                      </p:cBhvr>
                                      <p:to x="100000" y="80000"/>
                                    </p:animScale>
                                    <p:animScale>
                                      <p:cBhvr>
                                        <p:cTn id="112" dur="166" decel="50000">
                                          <p:stCondLst>
                                            <p:cond delay="1338"/>
                                          </p:stCondLst>
                                        </p:cTn>
                                        <p:tgtEl>
                                          <p:spTgt spid="11"/>
                                        </p:tgtEl>
                                      </p:cBhvr>
                                      <p:to x="100000" y="100000"/>
                                    </p:animScale>
                                    <p:animScale>
                                      <p:cBhvr>
                                        <p:cTn id="113" dur="26">
                                          <p:stCondLst>
                                            <p:cond delay="1642"/>
                                          </p:stCondLst>
                                        </p:cTn>
                                        <p:tgtEl>
                                          <p:spTgt spid="11"/>
                                        </p:tgtEl>
                                      </p:cBhvr>
                                      <p:to x="100000" y="90000"/>
                                    </p:animScale>
                                    <p:animScale>
                                      <p:cBhvr>
                                        <p:cTn id="114" dur="166" decel="50000">
                                          <p:stCondLst>
                                            <p:cond delay="1668"/>
                                          </p:stCondLst>
                                        </p:cTn>
                                        <p:tgtEl>
                                          <p:spTgt spid="11"/>
                                        </p:tgtEl>
                                      </p:cBhvr>
                                      <p:to x="100000" y="100000"/>
                                    </p:animScale>
                                    <p:animScale>
                                      <p:cBhvr>
                                        <p:cTn id="115" dur="26">
                                          <p:stCondLst>
                                            <p:cond delay="1808"/>
                                          </p:stCondLst>
                                        </p:cTn>
                                        <p:tgtEl>
                                          <p:spTgt spid="11"/>
                                        </p:tgtEl>
                                      </p:cBhvr>
                                      <p:to x="100000" y="95000"/>
                                    </p:animScale>
                                    <p:animScale>
                                      <p:cBhvr>
                                        <p:cTn id="116" dur="166" decel="50000">
                                          <p:stCondLst>
                                            <p:cond delay="1834"/>
                                          </p:stCondLst>
                                        </p:cTn>
                                        <p:tgtEl>
                                          <p:spTgt spid="11"/>
                                        </p:tgtEl>
                                      </p:cBhvr>
                                      <p:to x="100000" y="100000"/>
                                    </p:animScale>
                                  </p:childTnLst>
                                </p:cTn>
                              </p:par>
                              <p:par>
                                <p:cTn id="117" presetID="26" presetClass="entr" presetSubtype="0" fill="hold" grpId="0" nodeType="withEffect">
                                  <p:stCondLst>
                                    <p:cond delay="0"/>
                                  </p:stCondLst>
                                  <p:childTnLst>
                                    <p:set>
                                      <p:cBhvr>
                                        <p:cTn id="118" dur="1" fill="hold">
                                          <p:stCondLst>
                                            <p:cond delay="0"/>
                                          </p:stCondLst>
                                        </p:cTn>
                                        <p:tgtEl>
                                          <p:spTgt spid="12"/>
                                        </p:tgtEl>
                                        <p:attrNameLst>
                                          <p:attrName>style.visibility</p:attrName>
                                        </p:attrNameLst>
                                      </p:cBhvr>
                                      <p:to>
                                        <p:strVal val="visible"/>
                                      </p:to>
                                    </p:set>
                                    <p:animEffect transition="in" filter="wipe(down)">
                                      <p:cBhvr>
                                        <p:cTn id="119" dur="580">
                                          <p:stCondLst>
                                            <p:cond delay="0"/>
                                          </p:stCondLst>
                                        </p:cTn>
                                        <p:tgtEl>
                                          <p:spTgt spid="12"/>
                                        </p:tgtEl>
                                      </p:cBhvr>
                                    </p:animEffect>
                                    <p:anim calcmode="lin" valueType="num">
                                      <p:cBhvr>
                                        <p:cTn id="12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25" dur="26">
                                          <p:stCondLst>
                                            <p:cond delay="650"/>
                                          </p:stCondLst>
                                        </p:cTn>
                                        <p:tgtEl>
                                          <p:spTgt spid="12"/>
                                        </p:tgtEl>
                                      </p:cBhvr>
                                      <p:to x="100000" y="60000"/>
                                    </p:animScale>
                                    <p:animScale>
                                      <p:cBhvr>
                                        <p:cTn id="126" dur="166" decel="50000">
                                          <p:stCondLst>
                                            <p:cond delay="676"/>
                                          </p:stCondLst>
                                        </p:cTn>
                                        <p:tgtEl>
                                          <p:spTgt spid="12"/>
                                        </p:tgtEl>
                                      </p:cBhvr>
                                      <p:to x="100000" y="100000"/>
                                    </p:animScale>
                                    <p:animScale>
                                      <p:cBhvr>
                                        <p:cTn id="127" dur="26">
                                          <p:stCondLst>
                                            <p:cond delay="1312"/>
                                          </p:stCondLst>
                                        </p:cTn>
                                        <p:tgtEl>
                                          <p:spTgt spid="12"/>
                                        </p:tgtEl>
                                      </p:cBhvr>
                                      <p:to x="100000" y="80000"/>
                                    </p:animScale>
                                    <p:animScale>
                                      <p:cBhvr>
                                        <p:cTn id="128" dur="166" decel="50000">
                                          <p:stCondLst>
                                            <p:cond delay="1338"/>
                                          </p:stCondLst>
                                        </p:cTn>
                                        <p:tgtEl>
                                          <p:spTgt spid="12"/>
                                        </p:tgtEl>
                                      </p:cBhvr>
                                      <p:to x="100000" y="100000"/>
                                    </p:animScale>
                                    <p:animScale>
                                      <p:cBhvr>
                                        <p:cTn id="129" dur="26">
                                          <p:stCondLst>
                                            <p:cond delay="1642"/>
                                          </p:stCondLst>
                                        </p:cTn>
                                        <p:tgtEl>
                                          <p:spTgt spid="12"/>
                                        </p:tgtEl>
                                      </p:cBhvr>
                                      <p:to x="100000" y="90000"/>
                                    </p:animScale>
                                    <p:animScale>
                                      <p:cBhvr>
                                        <p:cTn id="130" dur="166" decel="50000">
                                          <p:stCondLst>
                                            <p:cond delay="1668"/>
                                          </p:stCondLst>
                                        </p:cTn>
                                        <p:tgtEl>
                                          <p:spTgt spid="12"/>
                                        </p:tgtEl>
                                      </p:cBhvr>
                                      <p:to x="100000" y="100000"/>
                                    </p:animScale>
                                    <p:animScale>
                                      <p:cBhvr>
                                        <p:cTn id="131" dur="26">
                                          <p:stCondLst>
                                            <p:cond delay="1808"/>
                                          </p:stCondLst>
                                        </p:cTn>
                                        <p:tgtEl>
                                          <p:spTgt spid="12"/>
                                        </p:tgtEl>
                                      </p:cBhvr>
                                      <p:to x="100000" y="95000"/>
                                    </p:animScale>
                                    <p:animScale>
                                      <p:cBhvr>
                                        <p:cTn id="132" dur="166" decel="50000">
                                          <p:stCondLst>
                                            <p:cond delay="1834"/>
                                          </p:stCondLst>
                                        </p:cTn>
                                        <p:tgtEl>
                                          <p:spTgt spid="12"/>
                                        </p:tgtEl>
                                      </p:cBhvr>
                                      <p:to x="100000" y="100000"/>
                                    </p:animScale>
                                  </p:childTnLst>
                                </p:cTn>
                              </p:par>
                              <p:par>
                                <p:cTn id="133" presetID="26" presetClass="entr" presetSubtype="0" fill="hold" grpId="0" nodeType="withEffect">
                                  <p:stCondLst>
                                    <p:cond delay="0"/>
                                  </p:stCondLst>
                                  <p:childTnLst>
                                    <p:set>
                                      <p:cBhvr>
                                        <p:cTn id="134" dur="1" fill="hold">
                                          <p:stCondLst>
                                            <p:cond delay="0"/>
                                          </p:stCondLst>
                                        </p:cTn>
                                        <p:tgtEl>
                                          <p:spTgt spid="13"/>
                                        </p:tgtEl>
                                        <p:attrNameLst>
                                          <p:attrName>style.visibility</p:attrName>
                                        </p:attrNameLst>
                                      </p:cBhvr>
                                      <p:to>
                                        <p:strVal val="visible"/>
                                      </p:to>
                                    </p:set>
                                    <p:animEffect transition="in" filter="wipe(down)">
                                      <p:cBhvr>
                                        <p:cTn id="135" dur="580">
                                          <p:stCondLst>
                                            <p:cond delay="0"/>
                                          </p:stCondLst>
                                        </p:cTn>
                                        <p:tgtEl>
                                          <p:spTgt spid="13"/>
                                        </p:tgtEl>
                                      </p:cBhvr>
                                    </p:animEffect>
                                    <p:anim calcmode="lin" valueType="num">
                                      <p:cBhvr>
                                        <p:cTn id="13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41" dur="26">
                                          <p:stCondLst>
                                            <p:cond delay="650"/>
                                          </p:stCondLst>
                                        </p:cTn>
                                        <p:tgtEl>
                                          <p:spTgt spid="13"/>
                                        </p:tgtEl>
                                      </p:cBhvr>
                                      <p:to x="100000" y="60000"/>
                                    </p:animScale>
                                    <p:animScale>
                                      <p:cBhvr>
                                        <p:cTn id="142" dur="166" decel="50000">
                                          <p:stCondLst>
                                            <p:cond delay="676"/>
                                          </p:stCondLst>
                                        </p:cTn>
                                        <p:tgtEl>
                                          <p:spTgt spid="13"/>
                                        </p:tgtEl>
                                      </p:cBhvr>
                                      <p:to x="100000" y="100000"/>
                                    </p:animScale>
                                    <p:animScale>
                                      <p:cBhvr>
                                        <p:cTn id="143" dur="26">
                                          <p:stCondLst>
                                            <p:cond delay="1312"/>
                                          </p:stCondLst>
                                        </p:cTn>
                                        <p:tgtEl>
                                          <p:spTgt spid="13"/>
                                        </p:tgtEl>
                                      </p:cBhvr>
                                      <p:to x="100000" y="80000"/>
                                    </p:animScale>
                                    <p:animScale>
                                      <p:cBhvr>
                                        <p:cTn id="144" dur="166" decel="50000">
                                          <p:stCondLst>
                                            <p:cond delay="1338"/>
                                          </p:stCondLst>
                                        </p:cTn>
                                        <p:tgtEl>
                                          <p:spTgt spid="13"/>
                                        </p:tgtEl>
                                      </p:cBhvr>
                                      <p:to x="100000" y="100000"/>
                                    </p:animScale>
                                    <p:animScale>
                                      <p:cBhvr>
                                        <p:cTn id="145" dur="26">
                                          <p:stCondLst>
                                            <p:cond delay="1642"/>
                                          </p:stCondLst>
                                        </p:cTn>
                                        <p:tgtEl>
                                          <p:spTgt spid="13"/>
                                        </p:tgtEl>
                                      </p:cBhvr>
                                      <p:to x="100000" y="90000"/>
                                    </p:animScale>
                                    <p:animScale>
                                      <p:cBhvr>
                                        <p:cTn id="146" dur="166" decel="50000">
                                          <p:stCondLst>
                                            <p:cond delay="1668"/>
                                          </p:stCondLst>
                                        </p:cTn>
                                        <p:tgtEl>
                                          <p:spTgt spid="13"/>
                                        </p:tgtEl>
                                      </p:cBhvr>
                                      <p:to x="100000" y="100000"/>
                                    </p:animScale>
                                    <p:animScale>
                                      <p:cBhvr>
                                        <p:cTn id="147" dur="26">
                                          <p:stCondLst>
                                            <p:cond delay="1808"/>
                                          </p:stCondLst>
                                        </p:cTn>
                                        <p:tgtEl>
                                          <p:spTgt spid="13"/>
                                        </p:tgtEl>
                                      </p:cBhvr>
                                      <p:to x="100000" y="95000"/>
                                    </p:animScale>
                                    <p:animScale>
                                      <p:cBhvr>
                                        <p:cTn id="148" dur="166" decel="50000">
                                          <p:stCondLst>
                                            <p:cond delay="1834"/>
                                          </p:stCondLst>
                                        </p:cTn>
                                        <p:tgtEl>
                                          <p:spTgt spid="13"/>
                                        </p:tgtEl>
                                      </p:cBhvr>
                                      <p:to x="100000" y="100000"/>
                                    </p:animScale>
                                  </p:childTnLst>
                                </p:cTn>
                              </p:par>
                              <p:par>
                                <p:cTn id="149" presetID="26" presetClass="entr" presetSubtype="0" fill="hold" grpId="0" nodeType="withEffect">
                                  <p:stCondLst>
                                    <p:cond delay="0"/>
                                  </p:stCondLst>
                                  <p:childTnLst>
                                    <p:set>
                                      <p:cBhvr>
                                        <p:cTn id="150" dur="1" fill="hold">
                                          <p:stCondLst>
                                            <p:cond delay="0"/>
                                          </p:stCondLst>
                                        </p:cTn>
                                        <p:tgtEl>
                                          <p:spTgt spid="14"/>
                                        </p:tgtEl>
                                        <p:attrNameLst>
                                          <p:attrName>style.visibility</p:attrName>
                                        </p:attrNameLst>
                                      </p:cBhvr>
                                      <p:to>
                                        <p:strVal val="visible"/>
                                      </p:to>
                                    </p:set>
                                    <p:animEffect transition="in" filter="wipe(down)">
                                      <p:cBhvr>
                                        <p:cTn id="151" dur="580">
                                          <p:stCondLst>
                                            <p:cond delay="0"/>
                                          </p:stCondLst>
                                        </p:cTn>
                                        <p:tgtEl>
                                          <p:spTgt spid="14"/>
                                        </p:tgtEl>
                                      </p:cBhvr>
                                    </p:animEffect>
                                    <p:anim calcmode="lin" valueType="num">
                                      <p:cBhvr>
                                        <p:cTn id="15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57" dur="26">
                                          <p:stCondLst>
                                            <p:cond delay="650"/>
                                          </p:stCondLst>
                                        </p:cTn>
                                        <p:tgtEl>
                                          <p:spTgt spid="14"/>
                                        </p:tgtEl>
                                      </p:cBhvr>
                                      <p:to x="100000" y="60000"/>
                                    </p:animScale>
                                    <p:animScale>
                                      <p:cBhvr>
                                        <p:cTn id="158" dur="166" decel="50000">
                                          <p:stCondLst>
                                            <p:cond delay="676"/>
                                          </p:stCondLst>
                                        </p:cTn>
                                        <p:tgtEl>
                                          <p:spTgt spid="14"/>
                                        </p:tgtEl>
                                      </p:cBhvr>
                                      <p:to x="100000" y="100000"/>
                                    </p:animScale>
                                    <p:animScale>
                                      <p:cBhvr>
                                        <p:cTn id="159" dur="26">
                                          <p:stCondLst>
                                            <p:cond delay="1312"/>
                                          </p:stCondLst>
                                        </p:cTn>
                                        <p:tgtEl>
                                          <p:spTgt spid="14"/>
                                        </p:tgtEl>
                                      </p:cBhvr>
                                      <p:to x="100000" y="80000"/>
                                    </p:animScale>
                                    <p:animScale>
                                      <p:cBhvr>
                                        <p:cTn id="160" dur="166" decel="50000">
                                          <p:stCondLst>
                                            <p:cond delay="1338"/>
                                          </p:stCondLst>
                                        </p:cTn>
                                        <p:tgtEl>
                                          <p:spTgt spid="14"/>
                                        </p:tgtEl>
                                      </p:cBhvr>
                                      <p:to x="100000" y="100000"/>
                                    </p:animScale>
                                    <p:animScale>
                                      <p:cBhvr>
                                        <p:cTn id="161" dur="26">
                                          <p:stCondLst>
                                            <p:cond delay="1642"/>
                                          </p:stCondLst>
                                        </p:cTn>
                                        <p:tgtEl>
                                          <p:spTgt spid="14"/>
                                        </p:tgtEl>
                                      </p:cBhvr>
                                      <p:to x="100000" y="90000"/>
                                    </p:animScale>
                                    <p:animScale>
                                      <p:cBhvr>
                                        <p:cTn id="162" dur="166" decel="50000">
                                          <p:stCondLst>
                                            <p:cond delay="1668"/>
                                          </p:stCondLst>
                                        </p:cTn>
                                        <p:tgtEl>
                                          <p:spTgt spid="14"/>
                                        </p:tgtEl>
                                      </p:cBhvr>
                                      <p:to x="100000" y="100000"/>
                                    </p:animScale>
                                    <p:animScale>
                                      <p:cBhvr>
                                        <p:cTn id="163" dur="26">
                                          <p:stCondLst>
                                            <p:cond delay="1808"/>
                                          </p:stCondLst>
                                        </p:cTn>
                                        <p:tgtEl>
                                          <p:spTgt spid="14"/>
                                        </p:tgtEl>
                                      </p:cBhvr>
                                      <p:to x="100000" y="95000"/>
                                    </p:animScale>
                                    <p:animScale>
                                      <p:cBhvr>
                                        <p:cTn id="164" dur="166" decel="50000">
                                          <p:stCondLst>
                                            <p:cond delay="1834"/>
                                          </p:stCondLst>
                                        </p:cTn>
                                        <p:tgtEl>
                                          <p:spTgt spid="14"/>
                                        </p:tgtEl>
                                      </p:cBhvr>
                                      <p:to x="100000" y="100000"/>
                                    </p:animScale>
                                  </p:childTnLst>
                                </p:cTn>
                              </p:par>
                              <p:par>
                                <p:cTn id="165" presetID="26" presetClass="entr" presetSubtype="0" fill="hold" grpId="0" nodeType="withEffect">
                                  <p:stCondLst>
                                    <p:cond delay="0"/>
                                  </p:stCondLst>
                                  <p:childTnLst>
                                    <p:set>
                                      <p:cBhvr>
                                        <p:cTn id="166" dur="1" fill="hold">
                                          <p:stCondLst>
                                            <p:cond delay="0"/>
                                          </p:stCondLst>
                                        </p:cTn>
                                        <p:tgtEl>
                                          <p:spTgt spid="15"/>
                                        </p:tgtEl>
                                        <p:attrNameLst>
                                          <p:attrName>style.visibility</p:attrName>
                                        </p:attrNameLst>
                                      </p:cBhvr>
                                      <p:to>
                                        <p:strVal val="visible"/>
                                      </p:to>
                                    </p:set>
                                    <p:animEffect transition="in" filter="wipe(down)">
                                      <p:cBhvr>
                                        <p:cTn id="167" dur="580">
                                          <p:stCondLst>
                                            <p:cond delay="0"/>
                                          </p:stCondLst>
                                        </p:cTn>
                                        <p:tgtEl>
                                          <p:spTgt spid="15"/>
                                        </p:tgtEl>
                                      </p:cBhvr>
                                    </p:animEffect>
                                    <p:anim calcmode="lin" valueType="num">
                                      <p:cBhvr>
                                        <p:cTn id="16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73" dur="26">
                                          <p:stCondLst>
                                            <p:cond delay="650"/>
                                          </p:stCondLst>
                                        </p:cTn>
                                        <p:tgtEl>
                                          <p:spTgt spid="15"/>
                                        </p:tgtEl>
                                      </p:cBhvr>
                                      <p:to x="100000" y="60000"/>
                                    </p:animScale>
                                    <p:animScale>
                                      <p:cBhvr>
                                        <p:cTn id="174" dur="166" decel="50000">
                                          <p:stCondLst>
                                            <p:cond delay="676"/>
                                          </p:stCondLst>
                                        </p:cTn>
                                        <p:tgtEl>
                                          <p:spTgt spid="15"/>
                                        </p:tgtEl>
                                      </p:cBhvr>
                                      <p:to x="100000" y="100000"/>
                                    </p:animScale>
                                    <p:animScale>
                                      <p:cBhvr>
                                        <p:cTn id="175" dur="26">
                                          <p:stCondLst>
                                            <p:cond delay="1312"/>
                                          </p:stCondLst>
                                        </p:cTn>
                                        <p:tgtEl>
                                          <p:spTgt spid="15"/>
                                        </p:tgtEl>
                                      </p:cBhvr>
                                      <p:to x="100000" y="80000"/>
                                    </p:animScale>
                                    <p:animScale>
                                      <p:cBhvr>
                                        <p:cTn id="176" dur="166" decel="50000">
                                          <p:stCondLst>
                                            <p:cond delay="1338"/>
                                          </p:stCondLst>
                                        </p:cTn>
                                        <p:tgtEl>
                                          <p:spTgt spid="15"/>
                                        </p:tgtEl>
                                      </p:cBhvr>
                                      <p:to x="100000" y="100000"/>
                                    </p:animScale>
                                    <p:animScale>
                                      <p:cBhvr>
                                        <p:cTn id="177" dur="26">
                                          <p:stCondLst>
                                            <p:cond delay="1642"/>
                                          </p:stCondLst>
                                        </p:cTn>
                                        <p:tgtEl>
                                          <p:spTgt spid="15"/>
                                        </p:tgtEl>
                                      </p:cBhvr>
                                      <p:to x="100000" y="90000"/>
                                    </p:animScale>
                                    <p:animScale>
                                      <p:cBhvr>
                                        <p:cTn id="178" dur="166" decel="50000">
                                          <p:stCondLst>
                                            <p:cond delay="1668"/>
                                          </p:stCondLst>
                                        </p:cTn>
                                        <p:tgtEl>
                                          <p:spTgt spid="15"/>
                                        </p:tgtEl>
                                      </p:cBhvr>
                                      <p:to x="100000" y="100000"/>
                                    </p:animScale>
                                    <p:animScale>
                                      <p:cBhvr>
                                        <p:cTn id="179" dur="26">
                                          <p:stCondLst>
                                            <p:cond delay="1808"/>
                                          </p:stCondLst>
                                        </p:cTn>
                                        <p:tgtEl>
                                          <p:spTgt spid="15"/>
                                        </p:tgtEl>
                                      </p:cBhvr>
                                      <p:to x="100000" y="95000"/>
                                    </p:animScale>
                                    <p:animScale>
                                      <p:cBhvr>
                                        <p:cTn id="180" dur="166" decel="50000">
                                          <p:stCondLst>
                                            <p:cond delay="1834"/>
                                          </p:stCondLst>
                                        </p:cTn>
                                        <p:tgtEl>
                                          <p:spTgt spid="15"/>
                                        </p:tgtEl>
                                      </p:cBhvr>
                                      <p:to x="100000" y="100000"/>
                                    </p:animScale>
                                  </p:childTnLst>
                                </p:cTn>
                              </p:par>
                              <p:par>
                                <p:cTn id="181" presetID="26" presetClass="entr" presetSubtype="0" fill="hold" grpId="0" nodeType="withEffect">
                                  <p:stCondLst>
                                    <p:cond delay="0"/>
                                  </p:stCondLst>
                                  <p:childTnLst>
                                    <p:set>
                                      <p:cBhvr>
                                        <p:cTn id="182" dur="1" fill="hold">
                                          <p:stCondLst>
                                            <p:cond delay="0"/>
                                          </p:stCondLst>
                                        </p:cTn>
                                        <p:tgtEl>
                                          <p:spTgt spid="16"/>
                                        </p:tgtEl>
                                        <p:attrNameLst>
                                          <p:attrName>style.visibility</p:attrName>
                                        </p:attrNameLst>
                                      </p:cBhvr>
                                      <p:to>
                                        <p:strVal val="visible"/>
                                      </p:to>
                                    </p:set>
                                    <p:animEffect transition="in" filter="wipe(down)">
                                      <p:cBhvr>
                                        <p:cTn id="183" dur="580">
                                          <p:stCondLst>
                                            <p:cond delay="0"/>
                                          </p:stCondLst>
                                        </p:cTn>
                                        <p:tgtEl>
                                          <p:spTgt spid="16"/>
                                        </p:tgtEl>
                                      </p:cBhvr>
                                    </p:animEffect>
                                    <p:anim calcmode="lin" valueType="num">
                                      <p:cBhvr>
                                        <p:cTn id="18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89" dur="26">
                                          <p:stCondLst>
                                            <p:cond delay="650"/>
                                          </p:stCondLst>
                                        </p:cTn>
                                        <p:tgtEl>
                                          <p:spTgt spid="16"/>
                                        </p:tgtEl>
                                      </p:cBhvr>
                                      <p:to x="100000" y="60000"/>
                                    </p:animScale>
                                    <p:animScale>
                                      <p:cBhvr>
                                        <p:cTn id="190" dur="166" decel="50000">
                                          <p:stCondLst>
                                            <p:cond delay="676"/>
                                          </p:stCondLst>
                                        </p:cTn>
                                        <p:tgtEl>
                                          <p:spTgt spid="16"/>
                                        </p:tgtEl>
                                      </p:cBhvr>
                                      <p:to x="100000" y="100000"/>
                                    </p:animScale>
                                    <p:animScale>
                                      <p:cBhvr>
                                        <p:cTn id="191" dur="26">
                                          <p:stCondLst>
                                            <p:cond delay="1312"/>
                                          </p:stCondLst>
                                        </p:cTn>
                                        <p:tgtEl>
                                          <p:spTgt spid="16"/>
                                        </p:tgtEl>
                                      </p:cBhvr>
                                      <p:to x="100000" y="80000"/>
                                    </p:animScale>
                                    <p:animScale>
                                      <p:cBhvr>
                                        <p:cTn id="192" dur="166" decel="50000">
                                          <p:stCondLst>
                                            <p:cond delay="1338"/>
                                          </p:stCondLst>
                                        </p:cTn>
                                        <p:tgtEl>
                                          <p:spTgt spid="16"/>
                                        </p:tgtEl>
                                      </p:cBhvr>
                                      <p:to x="100000" y="100000"/>
                                    </p:animScale>
                                    <p:animScale>
                                      <p:cBhvr>
                                        <p:cTn id="193" dur="26">
                                          <p:stCondLst>
                                            <p:cond delay="1642"/>
                                          </p:stCondLst>
                                        </p:cTn>
                                        <p:tgtEl>
                                          <p:spTgt spid="16"/>
                                        </p:tgtEl>
                                      </p:cBhvr>
                                      <p:to x="100000" y="90000"/>
                                    </p:animScale>
                                    <p:animScale>
                                      <p:cBhvr>
                                        <p:cTn id="194" dur="166" decel="50000">
                                          <p:stCondLst>
                                            <p:cond delay="1668"/>
                                          </p:stCondLst>
                                        </p:cTn>
                                        <p:tgtEl>
                                          <p:spTgt spid="16"/>
                                        </p:tgtEl>
                                      </p:cBhvr>
                                      <p:to x="100000" y="100000"/>
                                    </p:animScale>
                                    <p:animScale>
                                      <p:cBhvr>
                                        <p:cTn id="195" dur="26">
                                          <p:stCondLst>
                                            <p:cond delay="1808"/>
                                          </p:stCondLst>
                                        </p:cTn>
                                        <p:tgtEl>
                                          <p:spTgt spid="16"/>
                                        </p:tgtEl>
                                      </p:cBhvr>
                                      <p:to x="100000" y="95000"/>
                                    </p:animScale>
                                    <p:animScale>
                                      <p:cBhvr>
                                        <p:cTn id="196" dur="166" decel="50000">
                                          <p:stCondLst>
                                            <p:cond delay="1834"/>
                                          </p:stCondLst>
                                        </p:cTn>
                                        <p:tgtEl>
                                          <p:spTgt spid="16"/>
                                        </p:tgtEl>
                                      </p:cBhvr>
                                      <p:to x="100000" y="100000"/>
                                    </p:animScale>
                                  </p:childTnLst>
                                </p:cTn>
                              </p:par>
                              <p:par>
                                <p:cTn id="197" presetID="26" presetClass="entr" presetSubtype="0" fill="hold" grpId="0" nodeType="withEffect">
                                  <p:stCondLst>
                                    <p:cond delay="0"/>
                                  </p:stCondLst>
                                  <p:childTnLst>
                                    <p:set>
                                      <p:cBhvr>
                                        <p:cTn id="198" dur="1" fill="hold">
                                          <p:stCondLst>
                                            <p:cond delay="0"/>
                                          </p:stCondLst>
                                        </p:cTn>
                                        <p:tgtEl>
                                          <p:spTgt spid="17"/>
                                        </p:tgtEl>
                                        <p:attrNameLst>
                                          <p:attrName>style.visibility</p:attrName>
                                        </p:attrNameLst>
                                      </p:cBhvr>
                                      <p:to>
                                        <p:strVal val="visible"/>
                                      </p:to>
                                    </p:set>
                                    <p:animEffect transition="in" filter="wipe(down)">
                                      <p:cBhvr>
                                        <p:cTn id="199" dur="580">
                                          <p:stCondLst>
                                            <p:cond delay="0"/>
                                          </p:stCondLst>
                                        </p:cTn>
                                        <p:tgtEl>
                                          <p:spTgt spid="17"/>
                                        </p:tgtEl>
                                      </p:cBhvr>
                                    </p:animEffect>
                                    <p:anim calcmode="lin" valueType="num">
                                      <p:cBhvr>
                                        <p:cTn id="20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0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0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0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0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05" dur="26">
                                          <p:stCondLst>
                                            <p:cond delay="650"/>
                                          </p:stCondLst>
                                        </p:cTn>
                                        <p:tgtEl>
                                          <p:spTgt spid="17"/>
                                        </p:tgtEl>
                                      </p:cBhvr>
                                      <p:to x="100000" y="60000"/>
                                    </p:animScale>
                                    <p:animScale>
                                      <p:cBhvr>
                                        <p:cTn id="206" dur="166" decel="50000">
                                          <p:stCondLst>
                                            <p:cond delay="676"/>
                                          </p:stCondLst>
                                        </p:cTn>
                                        <p:tgtEl>
                                          <p:spTgt spid="17"/>
                                        </p:tgtEl>
                                      </p:cBhvr>
                                      <p:to x="100000" y="100000"/>
                                    </p:animScale>
                                    <p:animScale>
                                      <p:cBhvr>
                                        <p:cTn id="207" dur="26">
                                          <p:stCondLst>
                                            <p:cond delay="1312"/>
                                          </p:stCondLst>
                                        </p:cTn>
                                        <p:tgtEl>
                                          <p:spTgt spid="17"/>
                                        </p:tgtEl>
                                      </p:cBhvr>
                                      <p:to x="100000" y="80000"/>
                                    </p:animScale>
                                    <p:animScale>
                                      <p:cBhvr>
                                        <p:cTn id="208" dur="166" decel="50000">
                                          <p:stCondLst>
                                            <p:cond delay="1338"/>
                                          </p:stCondLst>
                                        </p:cTn>
                                        <p:tgtEl>
                                          <p:spTgt spid="17"/>
                                        </p:tgtEl>
                                      </p:cBhvr>
                                      <p:to x="100000" y="100000"/>
                                    </p:animScale>
                                    <p:animScale>
                                      <p:cBhvr>
                                        <p:cTn id="209" dur="26">
                                          <p:stCondLst>
                                            <p:cond delay="1642"/>
                                          </p:stCondLst>
                                        </p:cTn>
                                        <p:tgtEl>
                                          <p:spTgt spid="17"/>
                                        </p:tgtEl>
                                      </p:cBhvr>
                                      <p:to x="100000" y="90000"/>
                                    </p:animScale>
                                    <p:animScale>
                                      <p:cBhvr>
                                        <p:cTn id="210" dur="166" decel="50000">
                                          <p:stCondLst>
                                            <p:cond delay="1668"/>
                                          </p:stCondLst>
                                        </p:cTn>
                                        <p:tgtEl>
                                          <p:spTgt spid="17"/>
                                        </p:tgtEl>
                                      </p:cBhvr>
                                      <p:to x="100000" y="100000"/>
                                    </p:animScale>
                                    <p:animScale>
                                      <p:cBhvr>
                                        <p:cTn id="211" dur="26">
                                          <p:stCondLst>
                                            <p:cond delay="1808"/>
                                          </p:stCondLst>
                                        </p:cTn>
                                        <p:tgtEl>
                                          <p:spTgt spid="17"/>
                                        </p:tgtEl>
                                      </p:cBhvr>
                                      <p:to x="100000" y="95000"/>
                                    </p:animScale>
                                    <p:animScale>
                                      <p:cBhvr>
                                        <p:cTn id="212" dur="166" decel="50000">
                                          <p:stCondLst>
                                            <p:cond delay="1834"/>
                                          </p:stCondLst>
                                        </p:cTn>
                                        <p:tgtEl>
                                          <p:spTgt spid="17"/>
                                        </p:tgtEl>
                                      </p:cBhvr>
                                      <p:to x="100000" y="100000"/>
                                    </p:animScale>
                                  </p:childTnLst>
                                </p:cTn>
                              </p:par>
                              <p:par>
                                <p:cTn id="213" presetID="26" presetClass="entr" presetSubtype="0" fill="hold" grpId="0" nodeType="withEffect">
                                  <p:stCondLst>
                                    <p:cond delay="0"/>
                                  </p:stCondLst>
                                  <p:childTnLst>
                                    <p:set>
                                      <p:cBhvr>
                                        <p:cTn id="214" dur="1" fill="hold">
                                          <p:stCondLst>
                                            <p:cond delay="0"/>
                                          </p:stCondLst>
                                        </p:cTn>
                                        <p:tgtEl>
                                          <p:spTgt spid="18"/>
                                        </p:tgtEl>
                                        <p:attrNameLst>
                                          <p:attrName>style.visibility</p:attrName>
                                        </p:attrNameLst>
                                      </p:cBhvr>
                                      <p:to>
                                        <p:strVal val="visible"/>
                                      </p:to>
                                    </p:set>
                                    <p:animEffect transition="in" filter="wipe(down)">
                                      <p:cBhvr>
                                        <p:cTn id="215" dur="580">
                                          <p:stCondLst>
                                            <p:cond delay="0"/>
                                          </p:stCondLst>
                                        </p:cTn>
                                        <p:tgtEl>
                                          <p:spTgt spid="18"/>
                                        </p:tgtEl>
                                      </p:cBhvr>
                                    </p:animEffect>
                                    <p:anim calcmode="lin" valueType="num">
                                      <p:cBhvr>
                                        <p:cTn id="216"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17"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18"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19"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20"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21" dur="26">
                                          <p:stCondLst>
                                            <p:cond delay="650"/>
                                          </p:stCondLst>
                                        </p:cTn>
                                        <p:tgtEl>
                                          <p:spTgt spid="18"/>
                                        </p:tgtEl>
                                      </p:cBhvr>
                                      <p:to x="100000" y="60000"/>
                                    </p:animScale>
                                    <p:animScale>
                                      <p:cBhvr>
                                        <p:cTn id="222" dur="166" decel="50000">
                                          <p:stCondLst>
                                            <p:cond delay="676"/>
                                          </p:stCondLst>
                                        </p:cTn>
                                        <p:tgtEl>
                                          <p:spTgt spid="18"/>
                                        </p:tgtEl>
                                      </p:cBhvr>
                                      <p:to x="100000" y="100000"/>
                                    </p:animScale>
                                    <p:animScale>
                                      <p:cBhvr>
                                        <p:cTn id="223" dur="26">
                                          <p:stCondLst>
                                            <p:cond delay="1312"/>
                                          </p:stCondLst>
                                        </p:cTn>
                                        <p:tgtEl>
                                          <p:spTgt spid="18"/>
                                        </p:tgtEl>
                                      </p:cBhvr>
                                      <p:to x="100000" y="80000"/>
                                    </p:animScale>
                                    <p:animScale>
                                      <p:cBhvr>
                                        <p:cTn id="224" dur="166" decel="50000">
                                          <p:stCondLst>
                                            <p:cond delay="1338"/>
                                          </p:stCondLst>
                                        </p:cTn>
                                        <p:tgtEl>
                                          <p:spTgt spid="18"/>
                                        </p:tgtEl>
                                      </p:cBhvr>
                                      <p:to x="100000" y="100000"/>
                                    </p:animScale>
                                    <p:animScale>
                                      <p:cBhvr>
                                        <p:cTn id="225" dur="26">
                                          <p:stCondLst>
                                            <p:cond delay="1642"/>
                                          </p:stCondLst>
                                        </p:cTn>
                                        <p:tgtEl>
                                          <p:spTgt spid="18"/>
                                        </p:tgtEl>
                                      </p:cBhvr>
                                      <p:to x="100000" y="90000"/>
                                    </p:animScale>
                                    <p:animScale>
                                      <p:cBhvr>
                                        <p:cTn id="226" dur="166" decel="50000">
                                          <p:stCondLst>
                                            <p:cond delay="1668"/>
                                          </p:stCondLst>
                                        </p:cTn>
                                        <p:tgtEl>
                                          <p:spTgt spid="18"/>
                                        </p:tgtEl>
                                      </p:cBhvr>
                                      <p:to x="100000" y="100000"/>
                                    </p:animScale>
                                    <p:animScale>
                                      <p:cBhvr>
                                        <p:cTn id="227" dur="26">
                                          <p:stCondLst>
                                            <p:cond delay="1808"/>
                                          </p:stCondLst>
                                        </p:cTn>
                                        <p:tgtEl>
                                          <p:spTgt spid="18"/>
                                        </p:tgtEl>
                                      </p:cBhvr>
                                      <p:to x="100000" y="95000"/>
                                    </p:animScale>
                                    <p:animScale>
                                      <p:cBhvr>
                                        <p:cTn id="228" dur="166" decel="50000">
                                          <p:stCondLst>
                                            <p:cond delay="1834"/>
                                          </p:stCondLst>
                                        </p:cTn>
                                        <p:tgtEl>
                                          <p:spTgt spid="18"/>
                                        </p:tgtEl>
                                      </p:cBhvr>
                                      <p:to x="100000" y="100000"/>
                                    </p:animScale>
                                  </p:childTnLst>
                                </p:cTn>
                              </p:par>
                              <p:par>
                                <p:cTn id="229" presetID="26" presetClass="entr" presetSubtype="0" fill="hold" grpId="0" nodeType="withEffect">
                                  <p:stCondLst>
                                    <p:cond delay="0"/>
                                  </p:stCondLst>
                                  <p:childTnLst>
                                    <p:set>
                                      <p:cBhvr>
                                        <p:cTn id="230" dur="1" fill="hold">
                                          <p:stCondLst>
                                            <p:cond delay="0"/>
                                          </p:stCondLst>
                                        </p:cTn>
                                        <p:tgtEl>
                                          <p:spTgt spid="19"/>
                                        </p:tgtEl>
                                        <p:attrNameLst>
                                          <p:attrName>style.visibility</p:attrName>
                                        </p:attrNameLst>
                                      </p:cBhvr>
                                      <p:to>
                                        <p:strVal val="visible"/>
                                      </p:to>
                                    </p:set>
                                    <p:animEffect transition="in" filter="wipe(down)">
                                      <p:cBhvr>
                                        <p:cTn id="231" dur="580">
                                          <p:stCondLst>
                                            <p:cond delay="0"/>
                                          </p:stCondLst>
                                        </p:cTn>
                                        <p:tgtEl>
                                          <p:spTgt spid="19"/>
                                        </p:tgtEl>
                                      </p:cBhvr>
                                    </p:animEffect>
                                    <p:anim calcmode="lin" valueType="num">
                                      <p:cBhvr>
                                        <p:cTn id="232"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33"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34"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35"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36"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37" dur="26">
                                          <p:stCondLst>
                                            <p:cond delay="650"/>
                                          </p:stCondLst>
                                        </p:cTn>
                                        <p:tgtEl>
                                          <p:spTgt spid="19"/>
                                        </p:tgtEl>
                                      </p:cBhvr>
                                      <p:to x="100000" y="60000"/>
                                    </p:animScale>
                                    <p:animScale>
                                      <p:cBhvr>
                                        <p:cTn id="238" dur="166" decel="50000">
                                          <p:stCondLst>
                                            <p:cond delay="676"/>
                                          </p:stCondLst>
                                        </p:cTn>
                                        <p:tgtEl>
                                          <p:spTgt spid="19"/>
                                        </p:tgtEl>
                                      </p:cBhvr>
                                      <p:to x="100000" y="100000"/>
                                    </p:animScale>
                                    <p:animScale>
                                      <p:cBhvr>
                                        <p:cTn id="239" dur="26">
                                          <p:stCondLst>
                                            <p:cond delay="1312"/>
                                          </p:stCondLst>
                                        </p:cTn>
                                        <p:tgtEl>
                                          <p:spTgt spid="19"/>
                                        </p:tgtEl>
                                      </p:cBhvr>
                                      <p:to x="100000" y="80000"/>
                                    </p:animScale>
                                    <p:animScale>
                                      <p:cBhvr>
                                        <p:cTn id="240" dur="166" decel="50000">
                                          <p:stCondLst>
                                            <p:cond delay="1338"/>
                                          </p:stCondLst>
                                        </p:cTn>
                                        <p:tgtEl>
                                          <p:spTgt spid="19"/>
                                        </p:tgtEl>
                                      </p:cBhvr>
                                      <p:to x="100000" y="100000"/>
                                    </p:animScale>
                                    <p:animScale>
                                      <p:cBhvr>
                                        <p:cTn id="241" dur="26">
                                          <p:stCondLst>
                                            <p:cond delay="1642"/>
                                          </p:stCondLst>
                                        </p:cTn>
                                        <p:tgtEl>
                                          <p:spTgt spid="19"/>
                                        </p:tgtEl>
                                      </p:cBhvr>
                                      <p:to x="100000" y="90000"/>
                                    </p:animScale>
                                    <p:animScale>
                                      <p:cBhvr>
                                        <p:cTn id="242" dur="166" decel="50000">
                                          <p:stCondLst>
                                            <p:cond delay="1668"/>
                                          </p:stCondLst>
                                        </p:cTn>
                                        <p:tgtEl>
                                          <p:spTgt spid="19"/>
                                        </p:tgtEl>
                                      </p:cBhvr>
                                      <p:to x="100000" y="100000"/>
                                    </p:animScale>
                                    <p:animScale>
                                      <p:cBhvr>
                                        <p:cTn id="243" dur="26">
                                          <p:stCondLst>
                                            <p:cond delay="1808"/>
                                          </p:stCondLst>
                                        </p:cTn>
                                        <p:tgtEl>
                                          <p:spTgt spid="19"/>
                                        </p:tgtEl>
                                      </p:cBhvr>
                                      <p:to x="100000" y="95000"/>
                                    </p:animScale>
                                    <p:animScale>
                                      <p:cBhvr>
                                        <p:cTn id="244" dur="166" decel="50000">
                                          <p:stCondLst>
                                            <p:cond delay="1834"/>
                                          </p:stCondLst>
                                        </p:cTn>
                                        <p:tgtEl>
                                          <p:spTgt spid="19"/>
                                        </p:tgtEl>
                                      </p:cBhvr>
                                      <p:to x="100000" y="100000"/>
                                    </p:animScale>
                                  </p:childTnLst>
                                </p:cTn>
                              </p:par>
                            </p:childTnLst>
                          </p:cTn>
                        </p:par>
                      </p:childTnLst>
                    </p:cTn>
                  </p:par>
                  <p:par>
                    <p:cTn id="245" fill="hold">
                      <p:stCondLst>
                        <p:cond delay="indefinite"/>
                      </p:stCondLst>
                      <p:childTnLst>
                        <p:par>
                          <p:cTn id="246" fill="hold">
                            <p:stCondLst>
                              <p:cond delay="0"/>
                            </p:stCondLst>
                            <p:childTnLst>
                              <p:par>
                                <p:cTn id="247" presetID="2" presetClass="entr" presetSubtype="4" fill="hold" grpId="0" nodeType="clickEffect">
                                  <p:stCondLst>
                                    <p:cond delay="0"/>
                                  </p:stCondLst>
                                  <p:childTnLst>
                                    <p:set>
                                      <p:cBhvr>
                                        <p:cTn id="248" dur="1" fill="hold">
                                          <p:stCondLst>
                                            <p:cond delay="0"/>
                                          </p:stCondLst>
                                        </p:cTn>
                                        <p:tgtEl>
                                          <p:spTgt spid="20"/>
                                        </p:tgtEl>
                                        <p:attrNameLst>
                                          <p:attrName>style.visibility</p:attrName>
                                        </p:attrNameLst>
                                      </p:cBhvr>
                                      <p:to>
                                        <p:strVal val="visible"/>
                                      </p:to>
                                    </p:set>
                                    <p:anim calcmode="lin" valueType="num">
                                      <p:cBhvr additive="base">
                                        <p:cTn id="249" dur="500" fill="hold"/>
                                        <p:tgtEl>
                                          <p:spTgt spid="20"/>
                                        </p:tgtEl>
                                        <p:attrNameLst>
                                          <p:attrName>ppt_x</p:attrName>
                                        </p:attrNameLst>
                                      </p:cBhvr>
                                      <p:tavLst>
                                        <p:tav tm="0">
                                          <p:val>
                                            <p:strVal val="#ppt_x"/>
                                          </p:val>
                                        </p:tav>
                                        <p:tav tm="100000">
                                          <p:val>
                                            <p:strVal val="#ppt_x"/>
                                          </p:val>
                                        </p:tav>
                                      </p:tavLst>
                                    </p:anim>
                                    <p:anim calcmode="lin" valueType="num">
                                      <p:cBhvr additive="base">
                                        <p:cTn id="250" dur="500" fill="hold"/>
                                        <p:tgtEl>
                                          <p:spTgt spid="20"/>
                                        </p:tgtEl>
                                        <p:attrNameLst>
                                          <p:attrName>ppt_y</p:attrName>
                                        </p:attrNameLst>
                                      </p:cBhvr>
                                      <p:tavLst>
                                        <p:tav tm="0">
                                          <p:val>
                                            <p:strVal val="1+#ppt_h/2"/>
                                          </p:val>
                                        </p:tav>
                                        <p:tav tm="100000">
                                          <p:val>
                                            <p:strVal val="#ppt_y"/>
                                          </p:val>
                                        </p:tav>
                                      </p:tavLst>
                                    </p:anim>
                                  </p:childTnLst>
                                </p:cTn>
                              </p:par>
                              <p:par>
                                <p:cTn id="251" presetID="2" presetClass="entr" presetSubtype="4" fill="hold" grpId="0" nodeType="withEffect">
                                  <p:stCondLst>
                                    <p:cond delay="0"/>
                                  </p:stCondLst>
                                  <p:childTnLst>
                                    <p:set>
                                      <p:cBhvr>
                                        <p:cTn id="252" dur="1" fill="hold">
                                          <p:stCondLst>
                                            <p:cond delay="0"/>
                                          </p:stCondLst>
                                        </p:cTn>
                                        <p:tgtEl>
                                          <p:spTgt spid="21"/>
                                        </p:tgtEl>
                                        <p:attrNameLst>
                                          <p:attrName>style.visibility</p:attrName>
                                        </p:attrNameLst>
                                      </p:cBhvr>
                                      <p:to>
                                        <p:strVal val="visible"/>
                                      </p:to>
                                    </p:set>
                                    <p:anim calcmode="lin" valueType="num">
                                      <p:cBhvr additive="base">
                                        <p:cTn id="253" dur="500" fill="hold"/>
                                        <p:tgtEl>
                                          <p:spTgt spid="21"/>
                                        </p:tgtEl>
                                        <p:attrNameLst>
                                          <p:attrName>ppt_x</p:attrName>
                                        </p:attrNameLst>
                                      </p:cBhvr>
                                      <p:tavLst>
                                        <p:tav tm="0">
                                          <p:val>
                                            <p:strVal val="#ppt_x"/>
                                          </p:val>
                                        </p:tav>
                                        <p:tav tm="100000">
                                          <p:val>
                                            <p:strVal val="#ppt_x"/>
                                          </p:val>
                                        </p:tav>
                                      </p:tavLst>
                                    </p:anim>
                                    <p:anim calcmode="lin" valueType="num">
                                      <p:cBhvr additive="base">
                                        <p:cTn id="254" dur="500" fill="hold"/>
                                        <p:tgtEl>
                                          <p:spTgt spid="21"/>
                                        </p:tgtEl>
                                        <p:attrNameLst>
                                          <p:attrName>ppt_y</p:attrName>
                                        </p:attrNameLst>
                                      </p:cBhvr>
                                      <p:tavLst>
                                        <p:tav tm="0">
                                          <p:val>
                                            <p:strVal val="1+#ppt_h/2"/>
                                          </p:val>
                                        </p:tav>
                                        <p:tav tm="100000">
                                          <p:val>
                                            <p:strVal val="#ppt_y"/>
                                          </p:val>
                                        </p:tav>
                                      </p:tavLst>
                                    </p:anim>
                                  </p:childTnLst>
                                </p:cTn>
                              </p:par>
                              <p:par>
                                <p:cTn id="255" presetID="2" presetClass="entr" presetSubtype="4" fill="hold" grpId="0" nodeType="withEffect">
                                  <p:stCondLst>
                                    <p:cond delay="0"/>
                                  </p:stCondLst>
                                  <p:childTnLst>
                                    <p:set>
                                      <p:cBhvr>
                                        <p:cTn id="256" dur="1" fill="hold">
                                          <p:stCondLst>
                                            <p:cond delay="0"/>
                                          </p:stCondLst>
                                        </p:cTn>
                                        <p:tgtEl>
                                          <p:spTgt spid="22"/>
                                        </p:tgtEl>
                                        <p:attrNameLst>
                                          <p:attrName>style.visibility</p:attrName>
                                        </p:attrNameLst>
                                      </p:cBhvr>
                                      <p:to>
                                        <p:strVal val="visible"/>
                                      </p:to>
                                    </p:set>
                                    <p:anim calcmode="lin" valueType="num">
                                      <p:cBhvr additive="base">
                                        <p:cTn id="257" dur="500" fill="hold"/>
                                        <p:tgtEl>
                                          <p:spTgt spid="22"/>
                                        </p:tgtEl>
                                        <p:attrNameLst>
                                          <p:attrName>ppt_x</p:attrName>
                                        </p:attrNameLst>
                                      </p:cBhvr>
                                      <p:tavLst>
                                        <p:tav tm="0">
                                          <p:val>
                                            <p:strVal val="#ppt_x"/>
                                          </p:val>
                                        </p:tav>
                                        <p:tav tm="100000">
                                          <p:val>
                                            <p:strVal val="#ppt_x"/>
                                          </p:val>
                                        </p:tav>
                                      </p:tavLst>
                                    </p:anim>
                                    <p:anim calcmode="lin" valueType="num">
                                      <p:cBhvr additive="base">
                                        <p:cTn id="258" dur="500" fill="hold"/>
                                        <p:tgtEl>
                                          <p:spTgt spid="22"/>
                                        </p:tgtEl>
                                        <p:attrNameLst>
                                          <p:attrName>ppt_y</p:attrName>
                                        </p:attrNameLst>
                                      </p:cBhvr>
                                      <p:tavLst>
                                        <p:tav tm="0">
                                          <p:val>
                                            <p:strVal val="1+#ppt_h/2"/>
                                          </p:val>
                                        </p:tav>
                                        <p:tav tm="100000">
                                          <p:val>
                                            <p:strVal val="#ppt_y"/>
                                          </p:val>
                                        </p:tav>
                                      </p:tavLst>
                                    </p:anim>
                                  </p:childTnLst>
                                </p:cTn>
                              </p:par>
                              <p:par>
                                <p:cTn id="259" presetID="2" presetClass="entr" presetSubtype="4" fill="hold" grpId="0" nodeType="withEffect">
                                  <p:stCondLst>
                                    <p:cond delay="0"/>
                                  </p:stCondLst>
                                  <p:childTnLst>
                                    <p:set>
                                      <p:cBhvr>
                                        <p:cTn id="260" dur="1" fill="hold">
                                          <p:stCondLst>
                                            <p:cond delay="0"/>
                                          </p:stCondLst>
                                        </p:cTn>
                                        <p:tgtEl>
                                          <p:spTgt spid="23"/>
                                        </p:tgtEl>
                                        <p:attrNameLst>
                                          <p:attrName>style.visibility</p:attrName>
                                        </p:attrNameLst>
                                      </p:cBhvr>
                                      <p:to>
                                        <p:strVal val="visible"/>
                                      </p:to>
                                    </p:set>
                                    <p:anim calcmode="lin" valueType="num">
                                      <p:cBhvr additive="base">
                                        <p:cTn id="261" dur="500" fill="hold"/>
                                        <p:tgtEl>
                                          <p:spTgt spid="23"/>
                                        </p:tgtEl>
                                        <p:attrNameLst>
                                          <p:attrName>ppt_x</p:attrName>
                                        </p:attrNameLst>
                                      </p:cBhvr>
                                      <p:tavLst>
                                        <p:tav tm="0">
                                          <p:val>
                                            <p:strVal val="#ppt_x"/>
                                          </p:val>
                                        </p:tav>
                                        <p:tav tm="100000">
                                          <p:val>
                                            <p:strVal val="#ppt_x"/>
                                          </p:val>
                                        </p:tav>
                                      </p:tavLst>
                                    </p:anim>
                                    <p:anim calcmode="lin" valueType="num">
                                      <p:cBhvr additive="base">
                                        <p:cTn id="262" dur="500" fill="hold"/>
                                        <p:tgtEl>
                                          <p:spTgt spid="23"/>
                                        </p:tgtEl>
                                        <p:attrNameLst>
                                          <p:attrName>ppt_y</p:attrName>
                                        </p:attrNameLst>
                                      </p:cBhvr>
                                      <p:tavLst>
                                        <p:tav tm="0">
                                          <p:val>
                                            <p:strVal val="1+#ppt_h/2"/>
                                          </p:val>
                                        </p:tav>
                                        <p:tav tm="100000">
                                          <p:val>
                                            <p:strVal val="#ppt_y"/>
                                          </p:val>
                                        </p:tav>
                                      </p:tavLst>
                                    </p:anim>
                                  </p:childTnLst>
                                </p:cTn>
                              </p:par>
                              <p:par>
                                <p:cTn id="263" presetID="2" presetClass="entr" presetSubtype="4" fill="hold" grpId="0" nodeType="withEffect">
                                  <p:stCondLst>
                                    <p:cond delay="0"/>
                                  </p:stCondLst>
                                  <p:childTnLst>
                                    <p:set>
                                      <p:cBhvr>
                                        <p:cTn id="264" dur="1" fill="hold">
                                          <p:stCondLst>
                                            <p:cond delay="0"/>
                                          </p:stCondLst>
                                        </p:cTn>
                                        <p:tgtEl>
                                          <p:spTgt spid="24"/>
                                        </p:tgtEl>
                                        <p:attrNameLst>
                                          <p:attrName>style.visibility</p:attrName>
                                        </p:attrNameLst>
                                      </p:cBhvr>
                                      <p:to>
                                        <p:strVal val="visible"/>
                                      </p:to>
                                    </p:set>
                                    <p:anim calcmode="lin" valueType="num">
                                      <p:cBhvr additive="base">
                                        <p:cTn id="265" dur="500" fill="hold"/>
                                        <p:tgtEl>
                                          <p:spTgt spid="24"/>
                                        </p:tgtEl>
                                        <p:attrNameLst>
                                          <p:attrName>ppt_x</p:attrName>
                                        </p:attrNameLst>
                                      </p:cBhvr>
                                      <p:tavLst>
                                        <p:tav tm="0">
                                          <p:val>
                                            <p:strVal val="#ppt_x"/>
                                          </p:val>
                                        </p:tav>
                                        <p:tav tm="100000">
                                          <p:val>
                                            <p:strVal val="#ppt_x"/>
                                          </p:val>
                                        </p:tav>
                                      </p:tavLst>
                                    </p:anim>
                                    <p:anim calcmode="lin" valueType="num">
                                      <p:cBhvr additive="base">
                                        <p:cTn id="266" dur="500" fill="hold"/>
                                        <p:tgtEl>
                                          <p:spTgt spid="24"/>
                                        </p:tgtEl>
                                        <p:attrNameLst>
                                          <p:attrName>ppt_y</p:attrName>
                                        </p:attrNameLst>
                                      </p:cBhvr>
                                      <p:tavLst>
                                        <p:tav tm="0">
                                          <p:val>
                                            <p:strVal val="1+#ppt_h/2"/>
                                          </p:val>
                                        </p:tav>
                                        <p:tav tm="100000">
                                          <p:val>
                                            <p:strVal val="#ppt_y"/>
                                          </p:val>
                                        </p:tav>
                                      </p:tavLst>
                                    </p:anim>
                                  </p:childTnLst>
                                </p:cTn>
                              </p:par>
                              <p:par>
                                <p:cTn id="267" presetID="2" presetClass="entr" presetSubtype="4" fill="hold" grpId="0" nodeType="withEffect">
                                  <p:stCondLst>
                                    <p:cond delay="0"/>
                                  </p:stCondLst>
                                  <p:childTnLst>
                                    <p:set>
                                      <p:cBhvr>
                                        <p:cTn id="268" dur="1" fill="hold">
                                          <p:stCondLst>
                                            <p:cond delay="0"/>
                                          </p:stCondLst>
                                        </p:cTn>
                                        <p:tgtEl>
                                          <p:spTgt spid="25"/>
                                        </p:tgtEl>
                                        <p:attrNameLst>
                                          <p:attrName>style.visibility</p:attrName>
                                        </p:attrNameLst>
                                      </p:cBhvr>
                                      <p:to>
                                        <p:strVal val="visible"/>
                                      </p:to>
                                    </p:set>
                                    <p:anim calcmode="lin" valueType="num">
                                      <p:cBhvr additive="base">
                                        <p:cTn id="269" dur="500" fill="hold"/>
                                        <p:tgtEl>
                                          <p:spTgt spid="25"/>
                                        </p:tgtEl>
                                        <p:attrNameLst>
                                          <p:attrName>ppt_x</p:attrName>
                                        </p:attrNameLst>
                                      </p:cBhvr>
                                      <p:tavLst>
                                        <p:tav tm="0">
                                          <p:val>
                                            <p:strVal val="#ppt_x"/>
                                          </p:val>
                                        </p:tav>
                                        <p:tav tm="100000">
                                          <p:val>
                                            <p:strVal val="#ppt_x"/>
                                          </p:val>
                                        </p:tav>
                                      </p:tavLst>
                                    </p:anim>
                                    <p:anim calcmode="lin" valueType="num">
                                      <p:cBhvr additive="base">
                                        <p:cTn id="27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P spid="10" grpId="0" animBg="1"/>
      <p:bldP spid="11" grpId="0" animBg="1"/>
      <p:bldP spid="12" grpId="0"/>
      <p:bldP spid="13" grpId="0"/>
      <p:bldP spid="14" grpId="0"/>
      <p:bldP spid="15" grpId="0" animBg="1"/>
      <p:bldP spid="16" grpId="0" animBg="1"/>
      <p:bldP spid="17" grpId="0"/>
      <p:bldP spid="18" grpId="0"/>
      <p:bldP spid="19" grpId="0"/>
      <p:bldP spid="20" grpId="0" animBg="1"/>
      <p:bldP spid="21" grpId="0"/>
      <p:bldP spid="22" grpId="0"/>
      <p:bldP spid="23" grpId="0"/>
      <p:bldP spid="24" grpId="0" animBg="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THE LEAD ASSET</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One Million Leads a Year</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16736"/>
            <a:ext cx="5230368" cy="49377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Rectangle 5"/>
          <p:cNvSpPr/>
          <p:nvPr/>
        </p:nvSpPr>
        <p:spPr>
          <a:xfrm>
            <a:off x="457200" y="1316736"/>
            <a:ext cx="45720" cy="493776"/>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p:cNvSpPr txBox="1"/>
          <p:nvPr/>
        </p:nvSpPr>
        <p:spPr>
          <a:xfrm>
            <a:off x="676656" y="1362456"/>
            <a:ext cx="1188720" cy="402336"/>
          </a:xfrm>
          <a:prstGeom prst="rect">
            <a:avLst/>
          </a:prstGeom>
          <a:noFill/>
        </p:spPr>
        <p:txBody>
          <a:bodyPr wrap="square" lIns="0" tIns="0" rIns="0" bIns="0" anchor="ctr">
            <a:spAutoFit/>
          </a:bodyPr>
          <a:lstStyle/>
          <a:p>
            <a:pPr algn="l">
              <a:lnSpc>
                <a:spcPct val="100000"/>
              </a:lnSpc>
              <a:spcAft>
                <a:spcPts val="0"/>
              </a:spcAft>
            </a:pPr>
            <a:r>
              <a:rPr sz="1400" b="1" i="0">
                <a:solidFill>
                  <a:srgbClr val="1B2A4A"/>
                </a:solidFill>
                <a:latin typeface="Calibri"/>
              </a:rPr>
              <a:t>750,000</a:t>
            </a:r>
          </a:p>
        </p:txBody>
      </p:sp>
      <p:sp>
        <p:nvSpPr>
          <p:cNvPr id="8" name="TextBox 7"/>
          <p:cNvSpPr txBox="1"/>
          <p:nvPr/>
        </p:nvSpPr>
        <p:spPr>
          <a:xfrm>
            <a:off x="1920240" y="1362456"/>
            <a:ext cx="3611880" cy="402336"/>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Gross leads a year generated by remax.com</a:t>
            </a:r>
          </a:p>
        </p:txBody>
      </p:sp>
      <p:sp>
        <p:nvSpPr>
          <p:cNvPr id="9" name="Rectangle 8"/>
          <p:cNvSpPr/>
          <p:nvPr/>
        </p:nvSpPr>
        <p:spPr>
          <a:xfrm>
            <a:off x="457200" y="1865376"/>
            <a:ext cx="5230368" cy="49377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Rectangle 9"/>
          <p:cNvSpPr/>
          <p:nvPr/>
        </p:nvSpPr>
        <p:spPr>
          <a:xfrm>
            <a:off x="457200" y="1865376"/>
            <a:ext cx="45720" cy="493776"/>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1" name="TextBox 10"/>
          <p:cNvSpPr txBox="1"/>
          <p:nvPr/>
        </p:nvSpPr>
        <p:spPr>
          <a:xfrm>
            <a:off x="676656" y="1911095"/>
            <a:ext cx="1188720" cy="402336"/>
          </a:xfrm>
          <a:prstGeom prst="rect">
            <a:avLst/>
          </a:prstGeom>
          <a:noFill/>
        </p:spPr>
        <p:txBody>
          <a:bodyPr wrap="square" lIns="0" tIns="0" rIns="0" bIns="0" anchor="ctr">
            <a:spAutoFit/>
          </a:bodyPr>
          <a:lstStyle/>
          <a:p>
            <a:pPr algn="l">
              <a:lnSpc>
                <a:spcPct val="100000"/>
              </a:lnSpc>
              <a:spcAft>
                <a:spcPts val="0"/>
              </a:spcAft>
            </a:pPr>
            <a:r>
              <a:rPr sz="1400" b="1" i="0">
                <a:solidFill>
                  <a:srgbClr val="1B2A4A"/>
                </a:solidFill>
                <a:latin typeface="Calibri"/>
              </a:rPr>
              <a:t>250,000</a:t>
            </a:r>
          </a:p>
        </p:txBody>
      </p:sp>
      <p:sp>
        <p:nvSpPr>
          <p:cNvPr id="12" name="TextBox 11"/>
          <p:cNvSpPr txBox="1"/>
          <p:nvPr/>
        </p:nvSpPr>
        <p:spPr>
          <a:xfrm>
            <a:off x="1920240" y="1911095"/>
            <a:ext cx="3611880" cy="402336"/>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Gross leads a year generated by remax.ca</a:t>
            </a:r>
          </a:p>
        </p:txBody>
      </p:sp>
      <p:sp>
        <p:nvSpPr>
          <p:cNvPr id="13" name="Rectangle 12"/>
          <p:cNvSpPr/>
          <p:nvPr/>
        </p:nvSpPr>
        <p:spPr>
          <a:xfrm>
            <a:off x="457200" y="2414015"/>
            <a:ext cx="5230368" cy="49377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4" name="Rectangle 13"/>
          <p:cNvSpPr/>
          <p:nvPr/>
        </p:nvSpPr>
        <p:spPr>
          <a:xfrm>
            <a:off x="457200" y="2414015"/>
            <a:ext cx="45720" cy="493776"/>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676656" y="2459735"/>
            <a:ext cx="1188720" cy="402336"/>
          </a:xfrm>
          <a:prstGeom prst="rect">
            <a:avLst/>
          </a:prstGeom>
          <a:noFill/>
        </p:spPr>
        <p:txBody>
          <a:bodyPr wrap="square" lIns="0" tIns="0" rIns="0" bIns="0" anchor="ctr">
            <a:spAutoFit/>
          </a:bodyPr>
          <a:lstStyle/>
          <a:p>
            <a:pPr algn="l">
              <a:lnSpc>
                <a:spcPct val="100000"/>
              </a:lnSpc>
              <a:spcAft>
                <a:spcPts val="0"/>
              </a:spcAft>
            </a:pPr>
            <a:r>
              <a:rPr sz="1400" b="1" i="0">
                <a:solidFill>
                  <a:srgbClr val="1B2A4A"/>
                </a:solidFill>
                <a:latin typeface="Calibri"/>
              </a:rPr>
              <a:t>1M+</a:t>
            </a:r>
          </a:p>
        </p:txBody>
      </p:sp>
      <p:sp>
        <p:nvSpPr>
          <p:cNvPr id="16" name="TextBox 15"/>
          <p:cNvSpPr txBox="1"/>
          <p:nvPr/>
        </p:nvSpPr>
        <p:spPr>
          <a:xfrm>
            <a:off x="1920240" y="2459735"/>
            <a:ext cx="3611880" cy="402336"/>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Combined, and described internally as largely untapped</a:t>
            </a:r>
          </a:p>
        </p:txBody>
      </p:sp>
      <p:sp>
        <p:nvSpPr>
          <p:cNvPr id="17" name="Rectangle 16"/>
          <p:cNvSpPr/>
          <p:nvPr/>
        </p:nvSpPr>
        <p:spPr>
          <a:xfrm>
            <a:off x="457200" y="2962656"/>
            <a:ext cx="5230368" cy="49377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Rectangle 17"/>
          <p:cNvSpPr/>
          <p:nvPr/>
        </p:nvSpPr>
        <p:spPr>
          <a:xfrm>
            <a:off x="457200" y="2962656"/>
            <a:ext cx="45720" cy="493776"/>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9" name="TextBox 18"/>
          <p:cNvSpPr txBox="1"/>
          <p:nvPr/>
        </p:nvSpPr>
        <p:spPr>
          <a:xfrm>
            <a:off x="676656" y="3008375"/>
            <a:ext cx="1188720" cy="402336"/>
          </a:xfrm>
          <a:prstGeom prst="rect">
            <a:avLst/>
          </a:prstGeom>
          <a:noFill/>
        </p:spPr>
        <p:txBody>
          <a:bodyPr wrap="square" lIns="0" tIns="0" rIns="0" bIns="0" anchor="ctr">
            <a:spAutoFit/>
          </a:bodyPr>
          <a:lstStyle/>
          <a:p>
            <a:pPr algn="l">
              <a:lnSpc>
                <a:spcPct val="100000"/>
              </a:lnSpc>
              <a:spcAft>
                <a:spcPts val="0"/>
              </a:spcAft>
            </a:pPr>
            <a:r>
              <a:rPr sz="1400" b="1" i="0">
                <a:solidFill>
                  <a:srgbClr val="1B2A4A"/>
                </a:solidFill>
                <a:latin typeface="Calibri"/>
              </a:rPr>
              <a:t>$0</a:t>
            </a:r>
          </a:p>
        </p:txBody>
      </p:sp>
      <p:sp>
        <p:nvSpPr>
          <p:cNvPr id="20" name="TextBox 19"/>
          <p:cNvSpPr txBox="1"/>
          <p:nvPr/>
        </p:nvSpPr>
        <p:spPr>
          <a:xfrm>
            <a:off x="1920240" y="3008375"/>
            <a:ext cx="3611880" cy="402336"/>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Of that upside included in the deal's core projections</a:t>
            </a:r>
          </a:p>
        </p:txBody>
      </p:sp>
      <p:sp>
        <p:nvSpPr>
          <p:cNvPr id="21" name="Rectangle 20"/>
          <p:cNvSpPr/>
          <p:nvPr/>
        </p:nvSpPr>
        <p:spPr>
          <a:xfrm>
            <a:off x="457200" y="3511296"/>
            <a:ext cx="5230368" cy="49377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Rectangle 21"/>
          <p:cNvSpPr/>
          <p:nvPr/>
        </p:nvSpPr>
        <p:spPr>
          <a:xfrm>
            <a:off x="457200" y="3511296"/>
            <a:ext cx="45720" cy="493776"/>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3" name="TextBox 22"/>
          <p:cNvSpPr txBox="1"/>
          <p:nvPr/>
        </p:nvSpPr>
        <p:spPr>
          <a:xfrm>
            <a:off x="676656" y="3557015"/>
            <a:ext cx="1188720" cy="402336"/>
          </a:xfrm>
          <a:prstGeom prst="rect">
            <a:avLst/>
          </a:prstGeom>
          <a:noFill/>
        </p:spPr>
        <p:txBody>
          <a:bodyPr wrap="square" lIns="0" tIns="0" rIns="0" bIns="0" anchor="ctr">
            <a:spAutoFit/>
          </a:bodyPr>
          <a:lstStyle/>
          <a:p>
            <a:pPr algn="l">
              <a:lnSpc>
                <a:spcPct val="100000"/>
              </a:lnSpc>
              <a:spcAft>
                <a:spcPts val="0"/>
              </a:spcAft>
            </a:pPr>
            <a:r>
              <a:rPr sz="1400" b="1" i="0">
                <a:solidFill>
                  <a:srgbClr val="1B2A4A"/>
                </a:solidFill>
                <a:latin typeface="Calibri"/>
              </a:rPr>
              <a:t>HeyLeo</a:t>
            </a:r>
          </a:p>
        </p:txBody>
      </p:sp>
      <p:sp>
        <p:nvSpPr>
          <p:cNvPr id="24" name="TextBox 23"/>
          <p:cNvSpPr txBox="1"/>
          <p:nvPr/>
        </p:nvSpPr>
        <p:spPr>
          <a:xfrm>
            <a:off x="1920240" y="3557015"/>
            <a:ext cx="3611880" cy="402336"/>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The tool named to engage, nurture and convert them</a:t>
            </a:r>
          </a:p>
        </p:txBody>
      </p:sp>
      <p:sp>
        <p:nvSpPr>
          <p:cNvPr id="25" name="Rectangle 24"/>
          <p:cNvSpPr/>
          <p:nvPr/>
        </p:nvSpPr>
        <p:spPr>
          <a:xfrm>
            <a:off x="5907024" y="1316736"/>
            <a:ext cx="2779776" cy="2688336"/>
          </a:xfrm>
          <a:prstGeom prst="rect">
            <a:avLst/>
          </a:prstGeom>
          <a:solidFill>
            <a:srgbClr val="2232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TextBox 25"/>
          <p:cNvSpPr txBox="1"/>
          <p:nvPr/>
        </p:nvSpPr>
        <p:spPr>
          <a:xfrm>
            <a:off x="6126480" y="1463040"/>
            <a:ext cx="2377440" cy="237744"/>
          </a:xfrm>
          <a:prstGeom prst="rect">
            <a:avLst/>
          </a:prstGeom>
          <a:noFill/>
        </p:spPr>
        <p:txBody>
          <a:bodyPr wrap="square" lIns="0" tIns="0" rIns="0" bIns="0" anchor="t">
            <a:spAutoFit/>
          </a:bodyPr>
          <a:lstStyle/>
          <a:p>
            <a:pPr algn="l">
              <a:lnSpc>
                <a:spcPct val="100000"/>
              </a:lnSpc>
              <a:spcAft>
                <a:spcPts val="0"/>
              </a:spcAft>
            </a:pPr>
            <a:r>
              <a:rPr sz="1050" b="1" i="0">
                <a:solidFill>
                  <a:srgbClr val="C9B98A"/>
                </a:solidFill>
                <a:latin typeface="Calibri"/>
              </a:rPr>
              <a:t>WHAT TO DO ABOUT IT NOW</a:t>
            </a:r>
          </a:p>
        </p:txBody>
      </p:sp>
      <p:sp>
        <p:nvSpPr>
          <p:cNvPr id="27" name="TextBox 26"/>
          <p:cNvSpPr txBox="1"/>
          <p:nvPr/>
        </p:nvSpPr>
        <p:spPr>
          <a:xfrm>
            <a:off x="6126480" y="1773936"/>
            <a:ext cx="2377440" cy="219456"/>
          </a:xfrm>
          <a:prstGeom prst="rect">
            <a:avLst/>
          </a:prstGeom>
          <a:noFill/>
        </p:spPr>
        <p:txBody>
          <a:bodyPr wrap="square" lIns="0" tIns="0" rIns="0" bIns="0" anchor="t">
            <a:spAutoFit/>
          </a:bodyPr>
          <a:lstStyle/>
          <a:p>
            <a:pPr algn="l">
              <a:lnSpc>
                <a:spcPct val="100000"/>
              </a:lnSpc>
              <a:spcAft>
                <a:spcPts val="0"/>
              </a:spcAft>
            </a:pPr>
            <a:r>
              <a:rPr sz="900" b="1" i="0">
                <a:solidFill>
                  <a:srgbClr val="C9B98A"/>
                </a:solidFill>
                <a:latin typeface="Calibri"/>
              </a:rPr>
              <a:t>FIX YOUR PROFILE</a:t>
            </a:r>
          </a:p>
        </p:txBody>
      </p:sp>
      <p:sp>
        <p:nvSpPr>
          <p:cNvPr id="28" name="TextBox 27"/>
          <p:cNvSpPr txBox="1"/>
          <p:nvPr/>
        </p:nvSpPr>
        <p:spPr>
          <a:xfrm>
            <a:off x="6126480" y="1993391"/>
            <a:ext cx="2377440" cy="475488"/>
          </a:xfrm>
          <a:prstGeom prst="rect">
            <a:avLst/>
          </a:prstGeom>
          <a:noFill/>
        </p:spPr>
        <p:txBody>
          <a:bodyPr wrap="square" lIns="0" tIns="0" rIns="0" bIns="0" anchor="t">
            <a:spAutoFit/>
          </a:bodyPr>
          <a:lstStyle/>
          <a:p>
            <a:pPr algn="l">
              <a:lnSpc>
                <a:spcPct val="108000"/>
              </a:lnSpc>
              <a:spcAft>
                <a:spcPts val="0"/>
              </a:spcAft>
            </a:pPr>
            <a:r>
              <a:rPr sz="1000" b="0" i="0">
                <a:solidFill>
                  <a:srgbClr val="FFFFFF"/>
                </a:solidFill>
                <a:latin typeface="Calibri"/>
              </a:rPr>
              <a:t>Photo, bio, service area, specialties, phone.</a:t>
            </a:r>
          </a:p>
        </p:txBody>
      </p:sp>
      <p:sp>
        <p:nvSpPr>
          <p:cNvPr id="29" name="TextBox 28"/>
          <p:cNvSpPr txBox="1"/>
          <p:nvPr/>
        </p:nvSpPr>
        <p:spPr>
          <a:xfrm>
            <a:off x="6126480" y="2468880"/>
            <a:ext cx="2377440" cy="219456"/>
          </a:xfrm>
          <a:prstGeom prst="rect">
            <a:avLst/>
          </a:prstGeom>
          <a:noFill/>
        </p:spPr>
        <p:txBody>
          <a:bodyPr wrap="square" lIns="0" tIns="0" rIns="0" bIns="0" anchor="t">
            <a:spAutoFit/>
          </a:bodyPr>
          <a:lstStyle/>
          <a:p>
            <a:pPr algn="l">
              <a:lnSpc>
                <a:spcPct val="100000"/>
              </a:lnSpc>
              <a:spcAft>
                <a:spcPts val="0"/>
              </a:spcAft>
            </a:pPr>
            <a:r>
              <a:rPr sz="900" b="1" i="0">
                <a:solidFill>
                  <a:srgbClr val="C9B98A"/>
                </a:solidFill>
                <a:latin typeface="Calibri"/>
              </a:rPr>
              <a:t>AUDIT YOUR LISTINGS</a:t>
            </a:r>
          </a:p>
        </p:txBody>
      </p:sp>
      <p:sp>
        <p:nvSpPr>
          <p:cNvPr id="30" name="TextBox 29"/>
          <p:cNvSpPr txBox="1"/>
          <p:nvPr/>
        </p:nvSpPr>
        <p:spPr>
          <a:xfrm>
            <a:off x="6126480" y="2688336"/>
            <a:ext cx="2377440" cy="475488"/>
          </a:xfrm>
          <a:prstGeom prst="rect">
            <a:avLst/>
          </a:prstGeom>
          <a:noFill/>
        </p:spPr>
        <p:txBody>
          <a:bodyPr wrap="square" lIns="0" tIns="0" rIns="0" bIns="0" anchor="t">
            <a:spAutoFit/>
          </a:bodyPr>
          <a:lstStyle/>
          <a:p>
            <a:pPr algn="l">
              <a:lnSpc>
                <a:spcPct val="108000"/>
              </a:lnSpc>
              <a:spcAft>
                <a:spcPts val="0"/>
              </a:spcAft>
            </a:pPr>
            <a:r>
              <a:rPr sz="1000" b="0" i="0">
                <a:solidFill>
                  <a:srgbClr val="FFFFFF"/>
                </a:solidFill>
                <a:latin typeface="Calibri"/>
              </a:rPr>
              <a:t>Every remax.com listing complete, with real photos.</a:t>
            </a:r>
          </a:p>
        </p:txBody>
      </p:sp>
      <p:sp>
        <p:nvSpPr>
          <p:cNvPr id="31" name="TextBox 30"/>
          <p:cNvSpPr txBox="1"/>
          <p:nvPr/>
        </p:nvSpPr>
        <p:spPr>
          <a:xfrm>
            <a:off x="6126480" y="3163824"/>
            <a:ext cx="2377440" cy="219456"/>
          </a:xfrm>
          <a:prstGeom prst="rect">
            <a:avLst/>
          </a:prstGeom>
          <a:noFill/>
        </p:spPr>
        <p:txBody>
          <a:bodyPr wrap="square" lIns="0" tIns="0" rIns="0" bIns="0" anchor="t">
            <a:spAutoFit/>
          </a:bodyPr>
          <a:lstStyle/>
          <a:p>
            <a:pPr algn="l">
              <a:lnSpc>
                <a:spcPct val="100000"/>
              </a:lnSpc>
              <a:spcAft>
                <a:spcPts val="0"/>
              </a:spcAft>
            </a:pPr>
            <a:r>
              <a:rPr sz="900" b="1" i="0">
                <a:solidFill>
                  <a:srgbClr val="C9B98A"/>
                </a:solidFill>
                <a:latin typeface="Calibri"/>
              </a:rPr>
              <a:t>ASK ABOUT ROUTING</a:t>
            </a:r>
          </a:p>
        </p:txBody>
      </p:sp>
      <p:sp>
        <p:nvSpPr>
          <p:cNvPr id="32" name="TextBox 31"/>
          <p:cNvSpPr txBox="1"/>
          <p:nvPr/>
        </p:nvSpPr>
        <p:spPr>
          <a:xfrm>
            <a:off x="6126480" y="3383280"/>
            <a:ext cx="2377440" cy="475488"/>
          </a:xfrm>
          <a:prstGeom prst="rect">
            <a:avLst/>
          </a:prstGeom>
          <a:noFill/>
        </p:spPr>
        <p:txBody>
          <a:bodyPr wrap="square" lIns="0" tIns="0" rIns="0" bIns="0" anchor="t">
            <a:spAutoFit/>
          </a:bodyPr>
          <a:lstStyle/>
          <a:p>
            <a:pPr algn="l">
              <a:lnSpc>
                <a:spcPct val="108000"/>
              </a:lnSpc>
              <a:spcAft>
                <a:spcPts val="0"/>
              </a:spcAft>
            </a:pPr>
            <a:r>
              <a:rPr sz="1000" b="0" i="0">
                <a:solidFill>
                  <a:srgbClr val="FFFFFF"/>
                </a:solidFill>
                <a:latin typeface="Calibri"/>
              </a:rPr>
              <a:t>Who in your office receives site leads, and how fast.</a:t>
            </a:r>
          </a:p>
        </p:txBody>
      </p:sp>
      <p:sp>
        <p:nvSpPr>
          <p:cNvPr id="33" name="Rectangle 32"/>
          <p:cNvSpPr/>
          <p:nvPr/>
        </p:nvSpPr>
        <p:spPr>
          <a:xfrm>
            <a:off x="457200" y="4187952"/>
            <a:ext cx="8229600" cy="402336"/>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4" name="TextBox 33"/>
          <p:cNvSpPr txBox="1"/>
          <p:nvPr/>
        </p:nvSpPr>
        <p:spPr>
          <a:xfrm>
            <a:off x="713232" y="4233672"/>
            <a:ext cx="7717536" cy="310896"/>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And a stated goal: </a:t>
            </a:r>
            <a:r>
              <a:rPr sz="1150" b="0" i="0">
                <a:solidFill>
                  <a:srgbClr val="FFFFFF"/>
                </a:solidFill>
                <a:latin typeface="Calibri"/>
              </a:rPr>
              <a:t>route remax.com leads directly to the listing agent, and build a global referral network.</a:t>
            </a:r>
          </a:p>
        </p:txBody>
      </p:sp>
      <p:sp>
        <p:nvSpPr>
          <p:cNvPr id="36" name="TextBox 35"/>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0-#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0-#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0-#ppt_w/2"/>
                                          </p:val>
                                        </p:tav>
                                        <p:tav tm="100000">
                                          <p:val>
                                            <p:strVal val="#ppt_x"/>
                                          </p:val>
                                        </p:tav>
                                      </p:tavLst>
                                    </p:anim>
                                    <p:anim calcmode="lin" valueType="num">
                                      <p:cBhvr additive="base">
                                        <p:cTn id="56" dur="500" fill="hold"/>
                                        <p:tgtEl>
                                          <p:spTgt spid="17"/>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additive="base">
                                        <p:cTn id="59" dur="500" fill="hold"/>
                                        <p:tgtEl>
                                          <p:spTgt spid="18"/>
                                        </p:tgtEl>
                                        <p:attrNameLst>
                                          <p:attrName>ppt_x</p:attrName>
                                        </p:attrNameLst>
                                      </p:cBhvr>
                                      <p:tavLst>
                                        <p:tav tm="0">
                                          <p:val>
                                            <p:strVal val="0-#ppt_w/2"/>
                                          </p:val>
                                        </p:tav>
                                        <p:tav tm="100000">
                                          <p:val>
                                            <p:strVal val="#ppt_x"/>
                                          </p:val>
                                        </p:tav>
                                      </p:tavLst>
                                    </p:anim>
                                    <p:anim calcmode="lin" valueType="num">
                                      <p:cBhvr additive="base">
                                        <p:cTn id="60" dur="500" fill="hold"/>
                                        <p:tgtEl>
                                          <p:spTgt spid="18"/>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0-#ppt_w/2"/>
                                          </p:val>
                                        </p:tav>
                                        <p:tav tm="100000">
                                          <p:val>
                                            <p:strVal val="#ppt_x"/>
                                          </p:val>
                                        </p:tav>
                                      </p:tavLst>
                                    </p:anim>
                                    <p:anim calcmode="lin" valueType="num">
                                      <p:cBhvr additive="base">
                                        <p:cTn id="64" dur="500" fill="hold"/>
                                        <p:tgtEl>
                                          <p:spTgt spid="19"/>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0-#ppt_w/2"/>
                                          </p:val>
                                        </p:tav>
                                        <p:tav tm="100000">
                                          <p:val>
                                            <p:strVal val="#ppt_x"/>
                                          </p:val>
                                        </p:tav>
                                      </p:tavLst>
                                    </p:anim>
                                    <p:anim calcmode="lin" valueType="num">
                                      <p:cBhvr additive="base">
                                        <p:cTn id="68" dur="500" fill="hold"/>
                                        <p:tgtEl>
                                          <p:spTgt spid="20"/>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21"/>
                                        </p:tgtEl>
                                        <p:attrNameLst>
                                          <p:attrName>style.visibility</p:attrName>
                                        </p:attrNameLst>
                                      </p:cBhvr>
                                      <p:to>
                                        <p:strVal val="visible"/>
                                      </p:to>
                                    </p:set>
                                    <p:anim calcmode="lin" valueType="num">
                                      <p:cBhvr additive="base">
                                        <p:cTn id="71" dur="500" fill="hold"/>
                                        <p:tgtEl>
                                          <p:spTgt spid="21"/>
                                        </p:tgtEl>
                                        <p:attrNameLst>
                                          <p:attrName>ppt_x</p:attrName>
                                        </p:attrNameLst>
                                      </p:cBhvr>
                                      <p:tavLst>
                                        <p:tav tm="0">
                                          <p:val>
                                            <p:strVal val="0-#ppt_w/2"/>
                                          </p:val>
                                        </p:tav>
                                        <p:tav tm="100000">
                                          <p:val>
                                            <p:strVal val="#ppt_x"/>
                                          </p:val>
                                        </p:tav>
                                      </p:tavLst>
                                    </p:anim>
                                    <p:anim calcmode="lin" valueType="num">
                                      <p:cBhvr additive="base">
                                        <p:cTn id="72" dur="500" fill="hold"/>
                                        <p:tgtEl>
                                          <p:spTgt spid="21"/>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500" fill="hold"/>
                                        <p:tgtEl>
                                          <p:spTgt spid="22"/>
                                        </p:tgtEl>
                                        <p:attrNameLst>
                                          <p:attrName>ppt_x</p:attrName>
                                        </p:attrNameLst>
                                      </p:cBhvr>
                                      <p:tavLst>
                                        <p:tav tm="0">
                                          <p:val>
                                            <p:strVal val="0-#ppt_w/2"/>
                                          </p:val>
                                        </p:tav>
                                        <p:tav tm="100000">
                                          <p:val>
                                            <p:strVal val="#ppt_x"/>
                                          </p:val>
                                        </p:tav>
                                      </p:tavLst>
                                    </p:anim>
                                    <p:anim calcmode="lin" valueType="num">
                                      <p:cBhvr additive="base">
                                        <p:cTn id="76" dur="500" fill="hold"/>
                                        <p:tgtEl>
                                          <p:spTgt spid="22"/>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additive="base">
                                        <p:cTn id="79" dur="500" fill="hold"/>
                                        <p:tgtEl>
                                          <p:spTgt spid="23"/>
                                        </p:tgtEl>
                                        <p:attrNameLst>
                                          <p:attrName>ppt_x</p:attrName>
                                        </p:attrNameLst>
                                      </p:cBhvr>
                                      <p:tavLst>
                                        <p:tav tm="0">
                                          <p:val>
                                            <p:strVal val="0-#ppt_w/2"/>
                                          </p:val>
                                        </p:tav>
                                        <p:tav tm="100000">
                                          <p:val>
                                            <p:strVal val="#ppt_x"/>
                                          </p:val>
                                        </p:tav>
                                      </p:tavLst>
                                    </p:anim>
                                    <p:anim calcmode="lin" valueType="num">
                                      <p:cBhvr additive="base">
                                        <p:cTn id="80" dur="500" fill="hold"/>
                                        <p:tgtEl>
                                          <p:spTgt spid="23"/>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0-#ppt_w/2"/>
                                          </p:val>
                                        </p:tav>
                                        <p:tav tm="100000">
                                          <p:val>
                                            <p:strVal val="#ppt_x"/>
                                          </p:val>
                                        </p:tav>
                                      </p:tavLst>
                                    </p:anim>
                                    <p:anim calcmode="lin" valueType="num">
                                      <p:cBhvr additive="base">
                                        <p:cTn id="8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additive="base">
                                        <p:cTn id="89" dur="500" fill="hold"/>
                                        <p:tgtEl>
                                          <p:spTgt spid="25"/>
                                        </p:tgtEl>
                                        <p:attrNameLst>
                                          <p:attrName>ppt_x</p:attrName>
                                        </p:attrNameLst>
                                      </p:cBhvr>
                                      <p:tavLst>
                                        <p:tav tm="0">
                                          <p:val>
                                            <p:strVal val="1+#ppt_w/2"/>
                                          </p:val>
                                        </p:tav>
                                        <p:tav tm="100000">
                                          <p:val>
                                            <p:strVal val="#ppt_x"/>
                                          </p:val>
                                        </p:tav>
                                      </p:tavLst>
                                    </p:anim>
                                    <p:anim calcmode="lin" valueType="num">
                                      <p:cBhvr additive="base">
                                        <p:cTn id="90" dur="500" fill="hold"/>
                                        <p:tgtEl>
                                          <p:spTgt spid="25"/>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additive="base">
                                        <p:cTn id="93" dur="500" fill="hold"/>
                                        <p:tgtEl>
                                          <p:spTgt spid="26"/>
                                        </p:tgtEl>
                                        <p:attrNameLst>
                                          <p:attrName>ppt_x</p:attrName>
                                        </p:attrNameLst>
                                      </p:cBhvr>
                                      <p:tavLst>
                                        <p:tav tm="0">
                                          <p:val>
                                            <p:strVal val="1+#ppt_w/2"/>
                                          </p:val>
                                        </p:tav>
                                        <p:tav tm="100000">
                                          <p:val>
                                            <p:strVal val="#ppt_x"/>
                                          </p:val>
                                        </p:tav>
                                      </p:tavLst>
                                    </p:anim>
                                    <p:anim calcmode="lin" valueType="num">
                                      <p:cBhvr additive="base">
                                        <p:cTn id="94" dur="500" fill="hold"/>
                                        <p:tgtEl>
                                          <p:spTgt spid="26"/>
                                        </p:tgtEl>
                                        <p:attrNameLst>
                                          <p:attrName>ppt_y</p:attrName>
                                        </p:attrNameLst>
                                      </p:cBhvr>
                                      <p:tavLst>
                                        <p:tav tm="0">
                                          <p:val>
                                            <p:strVal val="#ppt_y"/>
                                          </p:val>
                                        </p:tav>
                                        <p:tav tm="100000">
                                          <p:val>
                                            <p:strVal val="#ppt_y"/>
                                          </p:val>
                                        </p:tav>
                                      </p:tavLst>
                                    </p:anim>
                                  </p:childTnLst>
                                </p:cTn>
                              </p:par>
                              <p:par>
                                <p:cTn id="95" presetID="2" presetClass="entr" presetSubtype="2" fill="hold" grpId="0" nodeType="with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1+#ppt_w/2"/>
                                          </p:val>
                                        </p:tav>
                                        <p:tav tm="100000">
                                          <p:val>
                                            <p:strVal val="#ppt_x"/>
                                          </p:val>
                                        </p:tav>
                                      </p:tavLst>
                                    </p:anim>
                                    <p:anim calcmode="lin" valueType="num">
                                      <p:cBhvr additive="base">
                                        <p:cTn id="98" dur="500" fill="hold"/>
                                        <p:tgtEl>
                                          <p:spTgt spid="27"/>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additive="base">
                                        <p:cTn id="101" dur="500" fill="hold"/>
                                        <p:tgtEl>
                                          <p:spTgt spid="28"/>
                                        </p:tgtEl>
                                        <p:attrNameLst>
                                          <p:attrName>ppt_x</p:attrName>
                                        </p:attrNameLst>
                                      </p:cBhvr>
                                      <p:tavLst>
                                        <p:tav tm="0">
                                          <p:val>
                                            <p:strVal val="1+#ppt_w/2"/>
                                          </p:val>
                                        </p:tav>
                                        <p:tav tm="100000">
                                          <p:val>
                                            <p:strVal val="#ppt_x"/>
                                          </p:val>
                                        </p:tav>
                                      </p:tavLst>
                                    </p:anim>
                                    <p:anim calcmode="lin" valueType="num">
                                      <p:cBhvr additive="base">
                                        <p:cTn id="102" dur="500" fill="hold"/>
                                        <p:tgtEl>
                                          <p:spTgt spid="28"/>
                                        </p:tgtEl>
                                        <p:attrNameLst>
                                          <p:attrName>ppt_y</p:attrName>
                                        </p:attrNameLst>
                                      </p:cBhvr>
                                      <p:tavLst>
                                        <p:tav tm="0">
                                          <p:val>
                                            <p:strVal val="#ppt_y"/>
                                          </p:val>
                                        </p:tav>
                                        <p:tav tm="100000">
                                          <p:val>
                                            <p:strVal val="#ppt_y"/>
                                          </p:val>
                                        </p:tav>
                                      </p:tavLst>
                                    </p:anim>
                                  </p:childTnLst>
                                </p:cTn>
                              </p:par>
                              <p:par>
                                <p:cTn id="103" presetID="2" presetClass="entr" presetSubtype="2" fill="hold" grpId="0" nodeType="withEffect">
                                  <p:stCondLst>
                                    <p:cond delay="0"/>
                                  </p:stCondLst>
                                  <p:childTnLst>
                                    <p:set>
                                      <p:cBhvr>
                                        <p:cTn id="104" dur="1" fill="hold">
                                          <p:stCondLst>
                                            <p:cond delay="0"/>
                                          </p:stCondLst>
                                        </p:cTn>
                                        <p:tgtEl>
                                          <p:spTgt spid="29"/>
                                        </p:tgtEl>
                                        <p:attrNameLst>
                                          <p:attrName>style.visibility</p:attrName>
                                        </p:attrNameLst>
                                      </p:cBhvr>
                                      <p:to>
                                        <p:strVal val="visible"/>
                                      </p:to>
                                    </p:set>
                                    <p:anim calcmode="lin" valueType="num">
                                      <p:cBhvr additive="base">
                                        <p:cTn id="105" dur="500" fill="hold"/>
                                        <p:tgtEl>
                                          <p:spTgt spid="29"/>
                                        </p:tgtEl>
                                        <p:attrNameLst>
                                          <p:attrName>ppt_x</p:attrName>
                                        </p:attrNameLst>
                                      </p:cBhvr>
                                      <p:tavLst>
                                        <p:tav tm="0">
                                          <p:val>
                                            <p:strVal val="1+#ppt_w/2"/>
                                          </p:val>
                                        </p:tav>
                                        <p:tav tm="100000">
                                          <p:val>
                                            <p:strVal val="#ppt_x"/>
                                          </p:val>
                                        </p:tav>
                                      </p:tavLst>
                                    </p:anim>
                                    <p:anim calcmode="lin" valueType="num">
                                      <p:cBhvr additive="base">
                                        <p:cTn id="106" dur="500" fill="hold"/>
                                        <p:tgtEl>
                                          <p:spTgt spid="29"/>
                                        </p:tgtEl>
                                        <p:attrNameLst>
                                          <p:attrName>ppt_y</p:attrName>
                                        </p:attrNameLst>
                                      </p:cBhvr>
                                      <p:tavLst>
                                        <p:tav tm="0">
                                          <p:val>
                                            <p:strVal val="#ppt_y"/>
                                          </p:val>
                                        </p:tav>
                                        <p:tav tm="100000">
                                          <p:val>
                                            <p:strVal val="#ppt_y"/>
                                          </p:val>
                                        </p:tav>
                                      </p:tavLst>
                                    </p:anim>
                                  </p:childTnLst>
                                </p:cTn>
                              </p:par>
                              <p:par>
                                <p:cTn id="107" presetID="2" presetClass="entr" presetSubtype="2" fill="hold" grpId="0" nodeType="withEffect">
                                  <p:stCondLst>
                                    <p:cond delay="0"/>
                                  </p:stCondLst>
                                  <p:childTnLst>
                                    <p:set>
                                      <p:cBhvr>
                                        <p:cTn id="108" dur="1" fill="hold">
                                          <p:stCondLst>
                                            <p:cond delay="0"/>
                                          </p:stCondLst>
                                        </p:cTn>
                                        <p:tgtEl>
                                          <p:spTgt spid="30"/>
                                        </p:tgtEl>
                                        <p:attrNameLst>
                                          <p:attrName>style.visibility</p:attrName>
                                        </p:attrNameLst>
                                      </p:cBhvr>
                                      <p:to>
                                        <p:strVal val="visible"/>
                                      </p:to>
                                    </p:set>
                                    <p:anim calcmode="lin" valueType="num">
                                      <p:cBhvr additive="base">
                                        <p:cTn id="109" dur="500" fill="hold"/>
                                        <p:tgtEl>
                                          <p:spTgt spid="30"/>
                                        </p:tgtEl>
                                        <p:attrNameLst>
                                          <p:attrName>ppt_x</p:attrName>
                                        </p:attrNameLst>
                                      </p:cBhvr>
                                      <p:tavLst>
                                        <p:tav tm="0">
                                          <p:val>
                                            <p:strVal val="1+#ppt_w/2"/>
                                          </p:val>
                                        </p:tav>
                                        <p:tav tm="100000">
                                          <p:val>
                                            <p:strVal val="#ppt_x"/>
                                          </p:val>
                                        </p:tav>
                                      </p:tavLst>
                                    </p:anim>
                                    <p:anim calcmode="lin" valueType="num">
                                      <p:cBhvr additive="base">
                                        <p:cTn id="110" dur="500" fill="hold"/>
                                        <p:tgtEl>
                                          <p:spTgt spid="30"/>
                                        </p:tgtEl>
                                        <p:attrNameLst>
                                          <p:attrName>ppt_y</p:attrName>
                                        </p:attrNameLst>
                                      </p:cBhvr>
                                      <p:tavLst>
                                        <p:tav tm="0">
                                          <p:val>
                                            <p:strVal val="#ppt_y"/>
                                          </p:val>
                                        </p:tav>
                                        <p:tav tm="100000">
                                          <p:val>
                                            <p:strVal val="#ppt_y"/>
                                          </p:val>
                                        </p:tav>
                                      </p:tavLst>
                                    </p:anim>
                                  </p:childTnLst>
                                </p:cTn>
                              </p:par>
                              <p:par>
                                <p:cTn id="111" presetID="2" presetClass="entr" presetSubtype="2" fill="hold" grpId="0" nodeType="withEffect">
                                  <p:stCondLst>
                                    <p:cond delay="0"/>
                                  </p:stCondLst>
                                  <p:childTnLst>
                                    <p:set>
                                      <p:cBhvr>
                                        <p:cTn id="112" dur="1" fill="hold">
                                          <p:stCondLst>
                                            <p:cond delay="0"/>
                                          </p:stCondLst>
                                        </p:cTn>
                                        <p:tgtEl>
                                          <p:spTgt spid="31"/>
                                        </p:tgtEl>
                                        <p:attrNameLst>
                                          <p:attrName>style.visibility</p:attrName>
                                        </p:attrNameLst>
                                      </p:cBhvr>
                                      <p:to>
                                        <p:strVal val="visible"/>
                                      </p:to>
                                    </p:set>
                                    <p:anim calcmode="lin" valueType="num">
                                      <p:cBhvr additive="base">
                                        <p:cTn id="113" dur="500" fill="hold"/>
                                        <p:tgtEl>
                                          <p:spTgt spid="31"/>
                                        </p:tgtEl>
                                        <p:attrNameLst>
                                          <p:attrName>ppt_x</p:attrName>
                                        </p:attrNameLst>
                                      </p:cBhvr>
                                      <p:tavLst>
                                        <p:tav tm="0">
                                          <p:val>
                                            <p:strVal val="1+#ppt_w/2"/>
                                          </p:val>
                                        </p:tav>
                                        <p:tav tm="100000">
                                          <p:val>
                                            <p:strVal val="#ppt_x"/>
                                          </p:val>
                                        </p:tav>
                                      </p:tavLst>
                                    </p:anim>
                                    <p:anim calcmode="lin" valueType="num">
                                      <p:cBhvr additive="base">
                                        <p:cTn id="114" dur="500" fill="hold"/>
                                        <p:tgtEl>
                                          <p:spTgt spid="31"/>
                                        </p:tgtEl>
                                        <p:attrNameLst>
                                          <p:attrName>ppt_y</p:attrName>
                                        </p:attrNameLst>
                                      </p:cBhvr>
                                      <p:tavLst>
                                        <p:tav tm="0">
                                          <p:val>
                                            <p:strVal val="#ppt_y"/>
                                          </p:val>
                                        </p:tav>
                                        <p:tav tm="100000">
                                          <p:val>
                                            <p:strVal val="#ppt_y"/>
                                          </p:val>
                                        </p:tav>
                                      </p:tavLst>
                                    </p:anim>
                                  </p:childTnLst>
                                </p:cTn>
                              </p:par>
                              <p:par>
                                <p:cTn id="115" presetID="2" presetClass="entr" presetSubtype="2"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additive="base">
                                        <p:cTn id="117" dur="500" fill="hold"/>
                                        <p:tgtEl>
                                          <p:spTgt spid="32"/>
                                        </p:tgtEl>
                                        <p:attrNameLst>
                                          <p:attrName>ppt_x</p:attrName>
                                        </p:attrNameLst>
                                      </p:cBhvr>
                                      <p:tavLst>
                                        <p:tav tm="0">
                                          <p:val>
                                            <p:strVal val="1+#ppt_w/2"/>
                                          </p:val>
                                        </p:tav>
                                        <p:tav tm="100000">
                                          <p:val>
                                            <p:strVal val="#ppt_x"/>
                                          </p:val>
                                        </p:tav>
                                      </p:tavLst>
                                    </p:anim>
                                    <p:anim calcmode="lin" valueType="num">
                                      <p:cBhvr additive="base">
                                        <p:cTn id="118"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33"/>
                                        </p:tgtEl>
                                        <p:attrNameLst>
                                          <p:attrName>style.visibility</p:attrName>
                                        </p:attrNameLst>
                                      </p:cBhvr>
                                      <p:to>
                                        <p:strVal val="visible"/>
                                      </p:to>
                                    </p:set>
                                    <p:anim calcmode="lin" valueType="num">
                                      <p:cBhvr additive="base">
                                        <p:cTn id="123" dur="500" fill="hold"/>
                                        <p:tgtEl>
                                          <p:spTgt spid="33"/>
                                        </p:tgtEl>
                                        <p:attrNameLst>
                                          <p:attrName>ppt_x</p:attrName>
                                        </p:attrNameLst>
                                      </p:cBhvr>
                                      <p:tavLst>
                                        <p:tav tm="0">
                                          <p:val>
                                            <p:strVal val="#ppt_x"/>
                                          </p:val>
                                        </p:tav>
                                        <p:tav tm="100000">
                                          <p:val>
                                            <p:strVal val="#ppt_x"/>
                                          </p:val>
                                        </p:tav>
                                      </p:tavLst>
                                    </p:anim>
                                    <p:anim calcmode="lin" valueType="num">
                                      <p:cBhvr additive="base">
                                        <p:cTn id="124" dur="500" fill="hold"/>
                                        <p:tgtEl>
                                          <p:spTgt spid="33"/>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34"/>
                                        </p:tgtEl>
                                        <p:attrNameLst>
                                          <p:attrName>style.visibility</p:attrName>
                                        </p:attrNameLst>
                                      </p:cBhvr>
                                      <p:to>
                                        <p:strVal val="visible"/>
                                      </p:to>
                                    </p:set>
                                    <p:anim calcmode="lin" valueType="num">
                                      <p:cBhvr additive="base">
                                        <p:cTn id="127" dur="500" fill="hold"/>
                                        <p:tgtEl>
                                          <p:spTgt spid="34"/>
                                        </p:tgtEl>
                                        <p:attrNameLst>
                                          <p:attrName>ppt_x</p:attrName>
                                        </p:attrNameLst>
                                      </p:cBhvr>
                                      <p:tavLst>
                                        <p:tav tm="0">
                                          <p:val>
                                            <p:strVal val="#ppt_x"/>
                                          </p:val>
                                        </p:tav>
                                        <p:tav tm="100000">
                                          <p:val>
                                            <p:strVal val="#ppt_x"/>
                                          </p:val>
                                        </p:tav>
                                      </p:tavLst>
                                    </p:anim>
                                    <p:anim calcmode="lin" valueType="num">
                                      <p:cBhvr additive="base">
                                        <p:cTn id="12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animBg="1"/>
      <p:bldP spid="10" grpId="0" animBg="1"/>
      <p:bldP spid="11" grpId="0"/>
      <p:bldP spid="12" grpId="0"/>
      <p:bldP spid="13" grpId="0" animBg="1"/>
      <p:bldP spid="14" grpId="0" animBg="1"/>
      <p:bldP spid="15" grpId="0"/>
      <p:bldP spid="16" grpId="0"/>
      <p:bldP spid="17" grpId="0" animBg="1"/>
      <p:bldP spid="18" grpId="0" animBg="1"/>
      <p:bldP spid="19" grpId="0"/>
      <p:bldP spid="20" grpId="0"/>
      <p:bldP spid="21" grpId="0" animBg="1"/>
      <p:bldP spid="22" grpId="0" animBg="1"/>
      <p:bldP spid="23" grpId="0"/>
      <p:bldP spid="24" grpId="0"/>
      <p:bldP spid="25" grpId="0" animBg="1"/>
      <p:bldP spid="26" grpId="0"/>
      <p:bldP spid="27" grpId="0"/>
      <p:bldP spid="28" grpId="0"/>
      <p:bldP spid="29" grpId="0"/>
      <p:bldP spid="30" grpId="0"/>
      <p:bldP spid="31" grpId="0"/>
      <p:bldP spid="32" grpId="0"/>
      <p:bldP spid="33" grpId="0" animBg="1"/>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THE ECONOMICS</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Two Economic Models, One Parent</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16736"/>
            <a:ext cx="3986784" cy="329184"/>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TextBox 5"/>
          <p:cNvSpPr txBox="1"/>
          <p:nvPr/>
        </p:nvSpPr>
        <p:spPr>
          <a:xfrm>
            <a:off x="658368" y="1362456"/>
            <a:ext cx="3566160" cy="256032"/>
          </a:xfrm>
          <a:prstGeom prst="rect">
            <a:avLst/>
          </a:prstGeom>
          <a:noFill/>
        </p:spPr>
        <p:txBody>
          <a:bodyPr wrap="square" lIns="0" tIns="0" rIns="0" bIns="0" anchor="t">
            <a:spAutoFit/>
          </a:bodyPr>
          <a:lstStyle/>
          <a:p>
            <a:pPr algn="l">
              <a:lnSpc>
                <a:spcPct val="100000"/>
              </a:lnSpc>
              <a:spcAft>
                <a:spcPts val="0"/>
              </a:spcAft>
            </a:pPr>
            <a:r>
              <a:rPr sz="1000" b="1" i="0">
                <a:solidFill>
                  <a:srgbClr val="C9B98A"/>
                </a:solidFill>
                <a:latin typeface="Calibri"/>
              </a:rPr>
              <a:t>THE RE/MAX FRANCHISE MODEL</a:t>
            </a:r>
          </a:p>
        </p:txBody>
      </p:sp>
      <p:sp>
        <p:nvSpPr>
          <p:cNvPr id="7" name="Rectangle 6"/>
          <p:cNvSpPr/>
          <p:nvPr/>
        </p:nvSpPr>
        <p:spPr>
          <a:xfrm>
            <a:off x="4700016" y="1316736"/>
            <a:ext cx="3986784" cy="329184"/>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8" name="TextBox 7"/>
          <p:cNvSpPr txBox="1"/>
          <p:nvPr/>
        </p:nvSpPr>
        <p:spPr>
          <a:xfrm>
            <a:off x="4901184" y="1362456"/>
            <a:ext cx="3566160" cy="256032"/>
          </a:xfrm>
          <a:prstGeom prst="rect">
            <a:avLst/>
          </a:prstGeom>
          <a:noFill/>
        </p:spPr>
        <p:txBody>
          <a:bodyPr wrap="square" lIns="0" tIns="0" rIns="0" bIns="0" anchor="t">
            <a:spAutoFit/>
          </a:bodyPr>
          <a:lstStyle/>
          <a:p>
            <a:pPr algn="l">
              <a:lnSpc>
                <a:spcPct val="100000"/>
              </a:lnSpc>
              <a:spcAft>
                <a:spcPts val="0"/>
              </a:spcAft>
            </a:pPr>
            <a:r>
              <a:rPr sz="1000" b="1" i="0">
                <a:solidFill>
                  <a:srgbClr val="C9B98A"/>
                </a:solidFill>
                <a:latin typeface="Calibri"/>
              </a:rPr>
              <a:t>THE REAL BROKERAGE MODEL</a:t>
            </a:r>
          </a:p>
        </p:txBody>
      </p:sp>
      <p:sp>
        <p:nvSpPr>
          <p:cNvPr id="9" name="Rectangle 8"/>
          <p:cNvSpPr/>
          <p:nvPr/>
        </p:nvSpPr>
        <p:spPr>
          <a:xfrm>
            <a:off x="457200" y="1719072"/>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TextBox 9"/>
          <p:cNvSpPr txBox="1"/>
          <p:nvPr/>
        </p:nvSpPr>
        <p:spPr>
          <a:xfrm>
            <a:off x="658368" y="1764792"/>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Fees set locally by your broker/owner</a:t>
            </a:r>
          </a:p>
        </p:txBody>
      </p:sp>
      <p:sp>
        <p:nvSpPr>
          <p:cNvPr id="11" name="Rectangle 10"/>
          <p:cNvSpPr/>
          <p:nvPr/>
        </p:nvSpPr>
        <p:spPr>
          <a:xfrm>
            <a:off x="4700016" y="1719072"/>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2" name="TextBox 11"/>
          <p:cNvSpPr txBox="1"/>
          <p:nvPr/>
        </p:nvSpPr>
        <p:spPr>
          <a:xfrm>
            <a:off x="4901184" y="1764792"/>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85/15 split with a $12,000 annual cap</a:t>
            </a:r>
          </a:p>
        </p:txBody>
      </p:sp>
      <p:sp>
        <p:nvSpPr>
          <p:cNvPr id="13" name="Rectangle 12"/>
          <p:cNvSpPr/>
          <p:nvPr/>
        </p:nvSpPr>
        <p:spPr>
          <a:xfrm>
            <a:off x="457200" y="2217420"/>
            <a:ext cx="3986784" cy="457200"/>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4" name="TextBox 13"/>
          <p:cNvSpPr txBox="1"/>
          <p:nvPr/>
        </p:nvSpPr>
        <p:spPr>
          <a:xfrm>
            <a:off x="658368" y="2263139"/>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Physical offices, staff, and coverage</a:t>
            </a:r>
          </a:p>
        </p:txBody>
      </p:sp>
      <p:sp>
        <p:nvSpPr>
          <p:cNvPr id="15" name="Rectangle 14"/>
          <p:cNvSpPr/>
          <p:nvPr/>
        </p:nvSpPr>
        <p:spPr>
          <a:xfrm>
            <a:off x="4700016" y="2217420"/>
            <a:ext cx="3986784" cy="457200"/>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6" name="TextBox 15"/>
          <p:cNvSpPr txBox="1"/>
          <p:nvPr/>
        </p:nvSpPr>
        <p:spPr>
          <a:xfrm>
            <a:off x="4901184" y="2263139"/>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Cloud-based, no desk or franchise fee</a:t>
            </a:r>
          </a:p>
        </p:txBody>
      </p:sp>
      <p:sp>
        <p:nvSpPr>
          <p:cNvPr id="17" name="Rectangle 16"/>
          <p:cNvSpPr/>
          <p:nvPr/>
        </p:nvSpPr>
        <p:spPr>
          <a:xfrm>
            <a:off x="457200" y="2715768"/>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TextBox 17"/>
          <p:cNvSpPr txBox="1"/>
          <p:nvPr/>
        </p:nvSpPr>
        <p:spPr>
          <a:xfrm>
            <a:off x="658368" y="2761487"/>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Independently owned local business</a:t>
            </a:r>
          </a:p>
        </p:txBody>
      </p:sp>
      <p:sp>
        <p:nvSpPr>
          <p:cNvPr id="19" name="Rectangle 18"/>
          <p:cNvSpPr/>
          <p:nvPr/>
        </p:nvSpPr>
        <p:spPr>
          <a:xfrm>
            <a:off x="4700016" y="2715768"/>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0" name="TextBox 19"/>
          <p:cNvSpPr txBox="1"/>
          <p:nvPr/>
        </p:nvSpPr>
        <p:spPr>
          <a:xfrm>
            <a:off x="4901184" y="2761487"/>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One national brokerage, no franchisees</a:t>
            </a:r>
          </a:p>
        </p:txBody>
      </p:sp>
      <p:sp>
        <p:nvSpPr>
          <p:cNvPr id="21" name="Rectangle 20"/>
          <p:cNvSpPr/>
          <p:nvPr/>
        </p:nvSpPr>
        <p:spPr>
          <a:xfrm>
            <a:off x="457200" y="3214116"/>
            <a:ext cx="3986784" cy="457200"/>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TextBox 21"/>
          <p:cNvSpPr txBox="1"/>
          <p:nvPr/>
        </p:nvSpPr>
        <p:spPr>
          <a:xfrm>
            <a:off x="658368" y="3259836"/>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Equity in the office you may own</a:t>
            </a:r>
          </a:p>
        </p:txBody>
      </p:sp>
      <p:sp>
        <p:nvSpPr>
          <p:cNvPr id="23" name="Rectangle 22"/>
          <p:cNvSpPr/>
          <p:nvPr/>
        </p:nvSpPr>
        <p:spPr>
          <a:xfrm>
            <a:off x="4700016" y="3214116"/>
            <a:ext cx="3986784" cy="457200"/>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4" name="TextBox 23"/>
          <p:cNvSpPr txBox="1"/>
          <p:nvPr/>
        </p:nvSpPr>
        <p:spPr>
          <a:xfrm>
            <a:off x="4901184" y="3259836"/>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Revenue share and stock award programs</a:t>
            </a:r>
          </a:p>
        </p:txBody>
      </p:sp>
      <p:sp>
        <p:nvSpPr>
          <p:cNvPr id="25" name="Rectangle 24"/>
          <p:cNvSpPr/>
          <p:nvPr/>
        </p:nvSpPr>
        <p:spPr>
          <a:xfrm>
            <a:off x="457200" y="3712464"/>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TextBox 25"/>
          <p:cNvSpPr txBox="1"/>
          <p:nvPr/>
        </p:nvSpPr>
        <p:spPr>
          <a:xfrm>
            <a:off x="658368" y="3758184"/>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Local broker accountability and training</a:t>
            </a:r>
          </a:p>
        </p:txBody>
      </p:sp>
      <p:sp>
        <p:nvSpPr>
          <p:cNvPr id="27" name="Rectangle 26"/>
          <p:cNvSpPr/>
          <p:nvPr/>
        </p:nvSpPr>
        <p:spPr>
          <a:xfrm>
            <a:off x="4700016" y="3712464"/>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8" name="TextBox 27"/>
          <p:cNvSpPr txBox="1"/>
          <p:nvPr/>
        </p:nvSpPr>
        <p:spPr>
          <a:xfrm>
            <a:off x="4901184" y="3758184"/>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3A3D42"/>
                </a:solidFill>
                <a:latin typeface="Calibri"/>
              </a:rPr>
              <a:t>Platform-delivered support and AI</a:t>
            </a:r>
          </a:p>
        </p:txBody>
      </p:sp>
      <p:sp>
        <p:nvSpPr>
          <p:cNvPr id="29" name="Rectangle 28"/>
          <p:cNvSpPr/>
          <p:nvPr/>
        </p:nvSpPr>
        <p:spPr>
          <a:xfrm>
            <a:off x="457200" y="4261104"/>
            <a:ext cx="8229600" cy="402336"/>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0" name="TextBox 29"/>
          <p:cNvSpPr txBox="1"/>
          <p:nvPr/>
        </p:nvSpPr>
        <p:spPr>
          <a:xfrm>
            <a:off x="713232" y="4306824"/>
            <a:ext cx="7717536" cy="310896"/>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This is the actual reason for two brands: </a:t>
            </a:r>
            <a:r>
              <a:rPr sz="1150" b="0" i="0">
                <a:solidFill>
                  <a:srgbClr val="FFFFFF"/>
                </a:solidFill>
                <a:latin typeface="Calibri"/>
              </a:rPr>
              <a:t>two different agents, two economics, one parent company.</a:t>
            </a:r>
          </a:p>
        </p:txBody>
      </p:sp>
      <p:sp>
        <p:nvSpPr>
          <p:cNvPr id="32" name="TextBox 31"/>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fill="hold"/>
                                        <p:tgtEl>
                                          <p:spTgt spid="22"/>
                                        </p:tgtEl>
                                        <p:attrNameLst>
                                          <p:attrName>ppt_x</p:attrName>
                                        </p:attrNameLst>
                                      </p:cBhvr>
                                      <p:tavLst>
                                        <p:tav tm="0">
                                          <p:val>
                                            <p:strVal val="#ppt_x"/>
                                          </p:val>
                                        </p:tav>
                                        <p:tav tm="100000">
                                          <p:val>
                                            <p:strVal val="#ppt_x"/>
                                          </p:val>
                                        </p:tav>
                                      </p:tavLst>
                                    </p:anim>
                                    <p:anim calcmode="lin" valueType="num">
                                      <p:cBhvr additive="base">
                                        <p:cTn id="66" dur="500" fill="hold"/>
                                        <p:tgtEl>
                                          <p:spTgt spid="2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additive="base">
                                        <p:cTn id="69" dur="500" fill="hold"/>
                                        <p:tgtEl>
                                          <p:spTgt spid="23"/>
                                        </p:tgtEl>
                                        <p:attrNameLst>
                                          <p:attrName>ppt_x</p:attrName>
                                        </p:attrNameLst>
                                      </p:cBhvr>
                                      <p:tavLst>
                                        <p:tav tm="0">
                                          <p:val>
                                            <p:strVal val="#ppt_x"/>
                                          </p:val>
                                        </p:tav>
                                        <p:tav tm="100000">
                                          <p:val>
                                            <p:strVal val="#ppt_x"/>
                                          </p:val>
                                        </p:tav>
                                      </p:tavLst>
                                    </p:anim>
                                    <p:anim calcmode="lin" valueType="num">
                                      <p:cBhvr additive="base">
                                        <p:cTn id="70" dur="500" fill="hold"/>
                                        <p:tgtEl>
                                          <p:spTgt spid="23"/>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ppt_x"/>
                                          </p:val>
                                        </p:tav>
                                        <p:tav tm="100000">
                                          <p:val>
                                            <p:strVal val="#ppt_x"/>
                                          </p:val>
                                        </p:tav>
                                      </p:tavLst>
                                    </p:anim>
                                    <p:anim calcmode="lin" valueType="num">
                                      <p:cBhvr additive="base">
                                        <p:cTn id="7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 fill="hold"/>
                                        <p:tgtEl>
                                          <p:spTgt spid="25"/>
                                        </p:tgtEl>
                                        <p:attrNameLst>
                                          <p:attrName>ppt_x</p:attrName>
                                        </p:attrNameLst>
                                      </p:cBhvr>
                                      <p:tavLst>
                                        <p:tav tm="0">
                                          <p:val>
                                            <p:strVal val="#ppt_x"/>
                                          </p:val>
                                        </p:tav>
                                        <p:tav tm="100000">
                                          <p:val>
                                            <p:strVal val="#ppt_x"/>
                                          </p:val>
                                        </p:tav>
                                      </p:tavLst>
                                    </p:anim>
                                    <p:anim calcmode="lin" valueType="num">
                                      <p:cBhvr additive="base">
                                        <p:cTn id="80" dur="500" fill="hold"/>
                                        <p:tgtEl>
                                          <p:spTgt spid="2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500" fill="hold"/>
                                        <p:tgtEl>
                                          <p:spTgt spid="26"/>
                                        </p:tgtEl>
                                        <p:attrNameLst>
                                          <p:attrName>ppt_x</p:attrName>
                                        </p:attrNameLst>
                                      </p:cBhvr>
                                      <p:tavLst>
                                        <p:tav tm="0">
                                          <p:val>
                                            <p:strVal val="#ppt_x"/>
                                          </p:val>
                                        </p:tav>
                                        <p:tav tm="100000">
                                          <p:val>
                                            <p:strVal val="#ppt_x"/>
                                          </p:val>
                                        </p:tav>
                                      </p:tavLst>
                                    </p:anim>
                                    <p:anim calcmode="lin" valueType="num">
                                      <p:cBhvr additive="base">
                                        <p:cTn id="84" dur="500" fill="hold"/>
                                        <p:tgtEl>
                                          <p:spTgt spid="26"/>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500" fill="hold"/>
                                        <p:tgtEl>
                                          <p:spTgt spid="27"/>
                                        </p:tgtEl>
                                        <p:attrNameLst>
                                          <p:attrName>ppt_x</p:attrName>
                                        </p:attrNameLst>
                                      </p:cBhvr>
                                      <p:tavLst>
                                        <p:tav tm="0">
                                          <p:val>
                                            <p:strVal val="#ppt_x"/>
                                          </p:val>
                                        </p:tav>
                                        <p:tav tm="100000">
                                          <p:val>
                                            <p:strVal val="#ppt_x"/>
                                          </p:val>
                                        </p:tav>
                                      </p:tavLst>
                                    </p:anim>
                                    <p:anim calcmode="lin" valueType="num">
                                      <p:cBhvr additive="base">
                                        <p:cTn id="88" dur="500" fill="hold"/>
                                        <p:tgtEl>
                                          <p:spTgt spid="27"/>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anim calcmode="lin" valueType="num">
                                      <p:cBhvr additive="base">
                                        <p:cTn id="91" dur="500" fill="hold"/>
                                        <p:tgtEl>
                                          <p:spTgt spid="28"/>
                                        </p:tgtEl>
                                        <p:attrNameLst>
                                          <p:attrName>ppt_x</p:attrName>
                                        </p:attrNameLst>
                                      </p:cBhvr>
                                      <p:tavLst>
                                        <p:tav tm="0">
                                          <p:val>
                                            <p:strVal val="#ppt_x"/>
                                          </p:val>
                                        </p:tav>
                                        <p:tav tm="100000">
                                          <p:val>
                                            <p:strVal val="#ppt_x"/>
                                          </p:val>
                                        </p:tav>
                                      </p:tavLst>
                                    </p:anim>
                                    <p:anim calcmode="lin" valueType="num">
                                      <p:cBhvr additive="base">
                                        <p:cTn id="9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additive="base">
                                        <p:cTn id="97" dur="500" fill="hold"/>
                                        <p:tgtEl>
                                          <p:spTgt spid="29"/>
                                        </p:tgtEl>
                                        <p:attrNameLst>
                                          <p:attrName>ppt_x</p:attrName>
                                        </p:attrNameLst>
                                      </p:cBhvr>
                                      <p:tavLst>
                                        <p:tav tm="0">
                                          <p:val>
                                            <p:strVal val="#ppt_x"/>
                                          </p:val>
                                        </p:tav>
                                        <p:tav tm="100000">
                                          <p:val>
                                            <p:strVal val="#ppt_x"/>
                                          </p:val>
                                        </p:tav>
                                      </p:tavLst>
                                    </p:anim>
                                    <p:anim calcmode="lin" valueType="num">
                                      <p:cBhvr additive="base">
                                        <p:cTn id="98" dur="500" fill="hold"/>
                                        <p:tgtEl>
                                          <p:spTgt spid="29"/>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30"/>
                                        </p:tgtEl>
                                        <p:attrNameLst>
                                          <p:attrName>style.visibility</p:attrName>
                                        </p:attrNameLst>
                                      </p:cBhvr>
                                      <p:to>
                                        <p:strVal val="visible"/>
                                      </p:to>
                                    </p:set>
                                    <p:anim calcmode="lin" valueType="num">
                                      <p:cBhvr additive="base">
                                        <p:cTn id="101" dur="500" fill="hold"/>
                                        <p:tgtEl>
                                          <p:spTgt spid="30"/>
                                        </p:tgtEl>
                                        <p:attrNameLst>
                                          <p:attrName>ppt_x</p:attrName>
                                        </p:attrNameLst>
                                      </p:cBhvr>
                                      <p:tavLst>
                                        <p:tav tm="0">
                                          <p:val>
                                            <p:strVal val="#ppt_x"/>
                                          </p:val>
                                        </p:tav>
                                        <p:tav tm="100000">
                                          <p:val>
                                            <p:strVal val="#ppt_x"/>
                                          </p:val>
                                        </p:tav>
                                      </p:tavLst>
                                    </p:anim>
                                    <p:anim calcmode="lin" valueType="num">
                                      <p:cBhvr additive="base">
                                        <p:cTn id="10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3" grpId="0" animBg="1"/>
      <p:bldP spid="14" grpId="0"/>
      <p:bldP spid="15" grpId="0" animBg="1"/>
      <p:bldP spid="16" grpId="0"/>
      <p:bldP spid="17" grpId="0" animBg="1"/>
      <p:bldP spid="18" grpId="0"/>
      <p:bldP spid="19" grpId="0" animBg="1"/>
      <p:bldP spid="20" grpId="0"/>
      <p:bldP spid="21" grpId="0" animBg="1"/>
      <p:bldP spid="22" grpId="0"/>
      <p:bldP spid="23" grpId="0" animBg="1"/>
      <p:bldP spid="24" grpId="0"/>
      <p:bldP spid="25" grpId="0" animBg="1"/>
      <p:bldP spid="26" grpId="0"/>
      <p:bldP spid="27" grpId="0" animBg="1"/>
      <p:bldP spid="28" grpId="0"/>
      <p:bldP spid="29" grpId="0" animBg="1"/>
      <p:bldP spid="3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FOLLOW THE MONEY</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The Balance Sheet Behind the Deal</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TextBox 5"/>
          <p:cNvSpPr txBox="1"/>
          <p:nvPr/>
        </p:nvSpPr>
        <p:spPr>
          <a:xfrm>
            <a:off x="676656" y="149961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$550M</a:t>
            </a:r>
          </a:p>
        </p:txBody>
      </p:sp>
      <p:sp>
        <p:nvSpPr>
          <p:cNvPr id="7" name="TextBox 6"/>
          <p:cNvSpPr txBox="1"/>
          <p:nvPr/>
        </p:nvSpPr>
        <p:spPr>
          <a:xfrm>
            <a:off x="676656" y="201168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Secured term loan raised, plus a $40 million revolving facility</a:t>
            </a:r>
          </a:p>
        </p:txBody>
      </p:sp>
      <p:sp>
        <p:nvSpPr>
          <p:cNvPr id="8" name="Rectangle 7"/>
          <p:cNvSpPr/>
          <p:nvPr/>
        </p:nvSpPr>
        <p:spPr>
          <a:xfrm>
            <a:off x="329184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9" name="TextBox 8"/>
          <p:cNvSpPr txBox="1"/>
          <p:nvPr/>
        </p:nvSpPr>
        <p:spPr>
          <a:xfrm>
            <a:off x="3511296" y="149961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$437M</a:t>
            </a:r>
          </a:p>
        </p:txBody>
      </p:sp>
      <p:sp>
        <p:nvSpPr>
          <p:cNvPr id="10" name="TextBox 9"/>
          <p:cNvSpPr txBox="1"/>
          <p:nvPr/>
        </p:nvSpPr>
        <p:spPr>
          <a:xfrm>
            <a:off x="3511296" y="201168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Of existing RE/MAX term debt refinanced at closing</a:t>
            </a:r>
          </a:p>
        </p:txBody>
      </p:sp>
      <p:sp>
        <p:nvSpPr>
          <p:cNvPr id="11" name="Rectangle 10"/>
          <p:cNvSpPr/>
          <p:nvPr/>
        </p:nvSpPr>
        <p:spPr>
          <a:xfrm>
            <a:off x="612648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2" name="TextBox 11"/>
          <p:cNvSpPr txBox="1"/>
          <p:nvPr/>
        </p:nvSpPr>
        <p:spPr>
          <a:xfrm>
            <a:off x="6345936" y="149961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$30M</a:t>
            </a:r>
          </a:p>
        </p:txBody>
      </p:sp>
      <p:sp>
        <p:nvSpPr>
          <p:cNvPr id="13" name="TextBox 12"/>
          <p:cNvSpPr txBox="1"/>
          <p:nvPr/>
        </p:nvSpPr>
        <p:spPr>
          <a:xfrm>
            <a:off x="6345936" y="201168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Targeted annual run-rate cost savings, mostly landing in 2027</a:t>
            </a:r>
          </a:p>
        </p:txBody>
      </p:sp>
      <p:sp>
        <p:nvSpPr>
          <p:cNvPr id="14" name="Rectangle 13"/>
          <p:cNvSpPr/>
          <p:nvPr/>
        </p:nvSpPr>
        <p:spPr>
          <a:xfrm>
            <a:off x="45720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676656" y="296265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100 bps</a:t>
            </a:r>
          </a:p>
        </p:txBody>
      </p:sp>
      <p:sp>
        <p:nvSpPr>
          <p:cNvPr id="16" name="TextBox 15"/>
          <p:cNvSpPr txBox="1"/>
          <p:nvPr/>
        </p:nvSpPr>
        <p:spPr>
          <a:xfrm>
            <a:off x="676656" y="347472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Expected margin expansion once those savings are realized</a:t>
            </a:r>
          </a:p>
        </p:txBody>
      </p:sp>
      <p:sp>
        <p:nvSpPr>
          <p:cNvPr id="17" name="Rectangle 16"/>
          <p:cNvSpPr/>
          <p:nvPr/>
        </p:nvSpPr>
        <p:spPr>
          <a:xfrm>
            <a:off x="329184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TextBox 17"/>
          <p:cNvSpPr txBox="1"/>
          <p:nvPr/>
        </p:nvSpPr>
        <p:spPr>
          <a:xfrm>
            <a:off x="3511296" y="296265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&lt; 2.0x</a:t>
            </a:r>
          </a:p>
        </p:txBody>
      </p:sp>
      <p:sp>
        <p:nvSpPr>
          <p:cNvPr id="19" name="TextBox 18"/>
          <p:cNvSpPr txBox="1"/>
          <p:nvPr/>
        </p:nvSpPr>
        <p:spPr>
          <a:xfrm>
            <a:off x="3511296" y="347472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Net debt to Adjusted EBITDA target by end of year two</a:t>
            </a:r>
          </a:p>
        </p:txBody>
      </p:sp>
      <p:sp>
        <p:nvSpPr>
          <p:cNvPr id="20" name="Rectangle 19"/>
          <p:cNvSpPr/>
          <p:nvPr/>
        </p:nvSpPr>
        <p:spPr>
          <a:xfrm>
            <a:off x="612648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1" name="TextBox 20"/>
          <p:cNvSpPr txBox="1"/>
          <p:nvPr/>
        </p:nvSpPr>
        <p:spPr>
          <a:xfrm>
            <a:off x="6345936" y="296265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$450M</a:t>
            </a:r>
          </a:p>
        </p:txBody>
      </p:sp>
      <p:sp>
        <p:nvSpPr>
          <p:cNvPr id="22" name="TextBox 21"/>
          <p:cNvSpPr txBox="1"/>
          <p:nvPr/>
        </p:nvSpPr>
        <p:spPr>
          <a:xfrm>
            <a:off x="6345936" y="347472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Share repurchase authorization approved by the new board</a:t>
            </a:r>
          </a:p>
        </p:txBody>
      </p:sp>
      <p:sp>
        <p:nvSpPr>
          <p:cNvPr id="23" name="Rectangle 22"/>
          <p:cNvSpPr/>
          <p:nvPr/>
        </p:nvSpPr>
        <p:spPr>
          <a:xfrm>
            <a:off x="457200" y="4315968"/>
            <a:ext cx="8229600" cy="384048"/>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4" name="TextBox 23"/>
          <p:cNvSpPr txBox="1"/>
          <p:nvPr/>
        </p:nvSpPr>
        <p:spPr>
          <a:xfrm>
            <a:off x="713232" y="4361688"/>
            <a:ext cx="7717536" cy="292607"/>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The trade to understand: </a:t>
            </a:r>
            <a:r>
              <a:rPr sz="1150" b="0" i="0">
                <a:solidFill>
                  <a:srgbClr val="FFFFFF"/>
                </a:solidFill>
                <a:latin typeface="Calibri"/>
              </a:rPr>
              <a:t>Real went from no debt to a leveraged balance sheet to buy margin.</a:t>
            </a:r>
          </a:p>
        </p:txBody>
      </p:sp>
      <p:sp>
        <p:nvSpPr>
          <p:cNvPr id="26" name="TextBox 25"/>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ppt_x"/>
                                          </p:val>
                                        </p:tav>
                                        <p:tav tm="100000">
                                          <p:val>
                                            <p:strVal val="#ppt_x"/>
                                          </p:val>
                                        </p:tav>
                                      </p:tavLst>
                                    </p:anim>
                                    <p:anim calcmode="lin" valueType="num">
                                      <p:cBhvr additive="base">
                                        <p:cTn id="54" dur="500" fill="hold"/>
                                        <p:tgtEl>
                                          <p:spTgt spid="16"/>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ppt_x"/>
                                          </p:val>
                                        </p:tav>
                                        <p:tav tm="100000">
                                          <p:val>
                                            <p:strVal val="#ppt_x"/>
                                          </p:val>
                                        </p:tav>
                                      </p:tavLst>
                                    </p:anim>
                                    <p:anim calcmode="lin" valueType="num">
                                      <p:cBhvr additive="base">
                                        <p:cTn id="58" dur="500" fill="hold"/>
                                        <p:tgtEl>
                                          <p:spTgt spid="17"/>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ppt_x"/>
                                          </p:val>
                                        </p:tav>
                                        <p:tav tm="100000">
                                          <p:val>
                                            <p:strVal val="#ppt_x"/>
                                          </p:val>
                                        </p:tav>
                                      </p:tavLst>
                                    </p:anim>
                                    <p:anim calcmode="lin" valueType="num">
                                      <p:cBhvr additive="base">
                                        <p:cTn id="66" dur="500" fill="hold"/>
                                        <p:tgtEl>
                                          <p:spTgt spid="19"/>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ppt_x"/>
                                          </p:val>
                                        </p:tav>
                                        <p:tav tm="100000">
                                          <p:val>
                                            <p:strVal val="#ppt_x"/>
                                          </p:val>
                                        </p:tav>
                                      </p:tavLst>
                                    </p:anim>
                                    <p:anim calcmode="lin" valueType="num">
                                      <p:cBhvr additive="base">
                                        <p:cTn id="70" dur="500" fill="hold"/>
                                        <p:tgtEl>
                                          <p:spTgt spid="20"/>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ppt_x"/>
                                          </p:val>
                                        </p:tav>
                                        <p:tav tm="100000">
                                          <p:val>
                                            <p:strVal val="#ppt_x"/>
                                          </p:val>
                                        </p:tav>
                                      </p:tavLst>
                                    </p:anim>
                                    <p:anim calcmode="lin" valueType="num">
                                      <p:cBhvr additive="base">
                                        <p:cTn id="7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8"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anim calcmode="lin" valueType="num">
                                      <p:cBhvr additive="base">
                                        <p:cTn id="83" dur="500" fill="hold"/>
                                        <p:tgtEl>
                                          <p:spTgt spid="23"/>
                                        </p:tgtEl>
                                        <p:attrNameLst>
                                          <p:attrName>ppt_x</p:attrName>
                                        </p:attrNameLst>
                                      </p:cBhvr>
                                      <p:tavLst>
                                        <p:tav tm="0">
                                          <p:val>
                                            <p:strVal val="0-#ppt_w/2"/>
                                          </p:val>
                                        </p:tav>
                                        <p:tav tm="100000">
                                          <p:val>
                                            <p:strVal val="#ppt_x"/>
                                          </p:val>
                                        </p:tav>
                                      </p:tavLst>
                                    </p:anim>
                                    <p:anim calcmode="lin" valueType="num">
                                      <p:cBhvr additive="base">
                                        <p:cTn id="84" dur="500" fill="hold"/>
                                        <p:tgtEl>
                                          <p:spTgt spid="23"/>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additive="base">
                                        <p:cTn id="87" dur="500" fill="hold"/>
                                        <p:tgtEl>
                                          <p:spTgt spid="24"/>
                                        </p:tgtEl>
                                        <p:attrNameLst>
                                          <p:attrName>ppt_x</p:attrName>
                                        </p:attrNameLst>
                                      </p:cBhvr>
                                      <p:tavLst>
                                        <p:tav tm="0">
                                          <p:val>
                                            <p:strVal val="0-#ppt_w/2"/>
                                          </p:val>
                                        </p:tav>
                                        <p:tav tm="100000">
                                          <p:val>
                                            <p:strVal val="#ppt_x"/>
                                          </p:val>
                                        </p:tav>
                                      </p:tavLst>
                                    </p:anim>
                                    <p:anim calcmode="lin" valueType="num">
                                      <p:cBhvr additive="base">
                                        <p:cTn id="88"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animBg="1"/>
      <p:bldP spid="9" grpId="0"/>
      <p:bldP spid="10" grpId="0"/>
      <p:bldP spid="11" grpId="0" animBg="1"/>
      <p:bldP spid="12" grpId="0"/>
      <p:bldP spid="13" grpId="0"/>
      <p:bldP spid="14" grpId="0" animBg="1"/>
      <p:bldP spid="15" grpId="0"/>
      <p:bldP spid="16" grpId="0"/>
      <p:bldP spid="17" grpId="0" animBg="1"/>
      <p:bldP spid="18" grpId="0"/>
      <p:bldP spid="19" grpId="0"/>
      <p:bldP spid="20" grpId="0" animBg="1"/>
      <p:bldP spid="21" grpId="0"/>
      <p:bldP spid="22" grpId="0"/>
      <p:bldP spid="23" grpId="0" animBg="1"/>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LEADERSHIP</a:t>
            </a:r>
          </a:p>
        </p:txBody>
      </p:sp>
      <p:sp>
        <p:nvSpPr>
          <p:cNvPr id="3" name="TextBox 2"/>
          <p:cNvSpPr txBox="1"/>
          <p:nvPr/>
        </p:nvSpPr>
        <p:spPr>
          <a:xfrm>
            <a:off x="457200" y="587024"/>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Who Is Actually Running This</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35024"/>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Rectangle 5"/>
          <p:cNvSpPr/>
          <p:nvPr/>
        </p:nvSpPr>
        <p:spPr>
          <a:xfrm>
            <a:off x="457200" y="1335024"/>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p:cNvSpPr txBox="1"/>
          <p:nvPr/>
        </p:nvSpPr>
        <p:spPr>
          <a:xfrm>
            <a:off x="694944" y="1463040"/>
            <a:ext cx="365760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Tamir Poleg</a:t>
            </a:r>
          </a:p>
        </p:txBody>
      </p:sp>
      <p:sp>
        <p:nvSpPr>
          <p:cNvPr id="8" name="TextBox 7"/>
          <p:cNvSpPr txBox="1"/>
          <p:nvPr/>
        </p:nvSpPr>
        <p:spPr>
          <a:xfrm>
            <a:off x="694944" y="1737360"/>
            <a:ext cx="3657600" cy="256032"/>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Chairman and Chief Executive Officer</a:t>
            </a:r>
          </a:p>
        </p:txBody>
      </p:sp>
      <p:sp>
        <p:nvSpPr>
          <p:cNvPr id="9" name="Rectangle 8"/>
          <p:cNvSpPr/>
          <p:nvPr/>
        </p:nvSpPr>
        <p:spPr>
          <a:xfrm>
            <a:off x="4700016" y="1335024"/>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Rectangle 9"/>
          <p:cNvSpPr/>
          <p:nvPr/>
        </p:nvSpPr>
        <p:spPr>
          <a:xfrm>
            <a:off x="4700016" y="1335024"/>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1" name="TextBox 10"/>
          <p:cNvSpPr txBox="1"/>
          <p:nvPr/>
        </p:nvSpPr>
        <p:spPr>
          <a:xfrm>
            <a:off x="4937759" y="1463040"/>
            <a:ext cx="365760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Alex Vidal</a:t>
            </a:r>
          </a:p>
        </p:txBody>
      </p:sp>
      <p:sp>
        <p:nvSpPr>
          <p:cNvPr id="12" name="TextBox 11"/>
          <p:cNvSpPr txBox="1"/>
          <p:nvPr/>
        </p:nvSpPr>
        <p:spPr>
          <a:xfrm>
            <a:off x="4937759" y="1737360"/>
            <a:ext cx="3657600" cy="256032"/>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President, RE/MAX — joined September 1, 2026</a:t>
            </a:r>
          </a:p>
        </p:txBody>
      </p:sp>
      <p:sp>
        <p:nvSpPr>
          <p:cNvPr id="13" name="Rectangle 12"/>
          <p:cNvSpPr/>
          <p:nvPr/>
        </p:nvSpPr>
        <p:spPr>
          <a:xfrm>
            <a:off x="457200" y="2148840"/>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4" name="Rectangle 13"/>
          <p:cNvSpPr/>
          <p:nvPr/>
        </p:nvSpPr>
        <p:spPr>
          <a:xfrm>
            <a:off x="457200" y="2148840"/>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694944" y="2276856"/>
            <a:ext cx="365760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Jenna Rozenblat</a:t>
            </a:r>
          </a:p>
        </p:txBody>
      </p:sp>
      <p:sp>
        <p:nvSpPr>
          <p:cNvPr id="16" name="TextBox 15"/>
          <p:cNvSpPr txBox="1"/>
          <p:nvPr/>
        </p:nvSpPr>
        <p:spPr>
          <a:xfrm>
            <a:off x="694944" y="2551176"/>
            <a:ext cx="3657600" cy="256032"/>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President, Real REMAX Group</a:t>
            </a:r>
          </a:p>
        </p:txBody>
      </p:sp>
      <p:sp>
        <p:nvSpPr>
          <p:cNvPr id="17" name="Rectangle 16"/>
          <p:cNvSpPr/>
          <p:nvPr/>
        </p:nvSpPr>
        <p:spPr>
          <a:xfrm>
            <a:off x="4700016" y="2148840"/>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Rectangle 17"/>
          <p:cNvSpPr/>
          <p:nvPr/>
        </p:nvSpPr>
        <p:spPr>
          <a:xfrm>
            <a:off x="4700016" y="2148840"/>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9" name="TextBox 18"/>
          <p:cNvSpPr txBox="1"/>
          <p:nvPr/>
        </p:nvSpPr>
        <p:spPr>
          <a:xfrm>
            <a:off x="4937759" y="2276856"/>
            <a:ext cx="365760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Amy Somerville</a:t>
            </a:r>
          </a:p>
        </p:txBody>
      </p:sp>
      <p:sp>
        <p:nvSpPr>
          <p:cNvPr id="20" name="TextBox 19"/>
          <p:cNvSpPr txBox="1"/>
          <p:nvPr/>
        </p:nvSpPr>
        <p:spPr>
          <a:xfrm>
            <a:off x="4937759" y="2551176"/>
            <a:ext cx="3657600" cy="256032"/>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Chief Operating Officer</a:t>
            </a:r>
          </a:p>
        </p:txBody>
      </p:sp>
      <p:sp>
        <p:nvSpPr>
          <p:cNvPr id="21" name="Rectangle 20"/>
          <p:cNvSpPr/>
          <p:nvPr/>
        </p:nvSpPr>
        <p:spPr>
          <a:xfrm>
            <a:off x="457200" y="2962656"/>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Rectangle 21"/>
          <p:cNvSpPr/>
          <p:nvPr/>
        </p:nvSpPr>
        <p:spPr>
          <a:xfrm>
            <a:off x="457200" y="2962656"/>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3" name="TextBox 22"/>
          <p:cNvSpPr txBox="1"/>
          <p:nvPr/>
        </p:nvSpPr>
        <p:spPr>
          <a:xfrm>
            <a:off x="694944" y="3090672"/>
            <a:ext cx="365760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Ravi Jani</a:t>
            </a:r>
          </a:p>
        </p:txBody>
      </p:sp>
      <p:sp>
        <p:nvSpPr>
          <p:cNvPr id="24" name="TextBox 23"/>
          <p:cNvSpPr txBox="1"/>
          <p:nvPr/>
        </p:nvSpPr>
        <p:spPr>
          <a:xfrm>
            <a:off x="694944" y="3364992"/>
            <a:ext cx="3657600" cy="256032"/>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Chief Financial Officer</a:t>
            </a:r>
          </a:p>
        </p:txBody>
      </p:sp>
      <p:sp>
        <p:nvSpPr>
          <p:cNvPr id="25" name="Rectangle 24"/>
          <p:cNvSpPr/>
          <p:nvPr/>
        </p:nvSpPr>
        <p:spPr>
          <a:xfrm>
            <a:off x="4700016" y="2962656"/>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Rectangle 25"/>
          <p:cNvSpPr/>
          <p:nvPr/>
        </p:nvSpPr>
        <p:spPr>
          <a:xfrm>
            <a:off x="4700016" y="2962656"/>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7" name="TextBox 26"/>
          <p:cNvSpPr txBox="1"/>
          <p:nvPr/>
        </p:nvSpPr>
        <p:spPr>
          <a:xfrm>
            <a:off x="4937759" y="3090672"/>
            <a:ext cx="365760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Pritesh Damani</a:t>
            </a:r>
          </a:p>
        </p:txBody>
      </p:sp>
      <p:sp>
        <p:nvSpPr>
          <p:cNvPr id="28" name="TextBox 27"/>
          <p:cNvSpPr txBox="1"/>
          <p:nvPr/>
        </p:nvSpPr>
        <p:spPr>
          <a:xfrm>
            <a:off x="4937759" y="3364992"/>
            <a:ext cx="3657600" cy="256032"/>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Chief Technology Officer</a:t>
            </a:r>
          </a:p>
        </p:txBody>
      </p:sp>
      <p:sp>
        <p:nvSpPr>
          <p:cNvPr id="29" name="Rectangle 28"/>
          <p:cNvSpPr/>
          <p:nvPr/>
        </p:nvSpPr>
        <p:spPr>
          <a:xfrm>
            <a:off x="457200" y="3776472"/>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0" name="Rectangle 29"/>
          <p:cNvSpPr/>
          <p:nvPr/>
        </p:nvSpPr>
        <p:spPr>
          <a:xfrm>
            <a:off x="457200" y="3776472"/>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1" name="TextBox 30"/>
          <p:cNvSpPr txBox="1"/>
          <p:nvPr/>
        </p:nvSpPr>
        <p:spPr>
          <a:xfrm>
            <a:off x="694944" y="3904487"/>
            <a:ext cx="365760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Abby Lee</a:t>
            </a:r>
          </a:p>
        </p:txBody>
      </p:sp>
      <p:sp>
        <p:nvSpPr>
          <p:cNvPr id="32" name="TextBox 31"/>
          <p:cNvSpPr txBox="1"/>
          <p:nvPr/>
        </p:nvSpPr>
        <p:spPr>
          <a:xfrm>
            <a:off x="694944" y="4178808"/>
            <a:ext cx="3657600" cy="256032"/>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Chief Marketing Officer</a:t>
            </a:r>
          </a:p>
        </p:txBody>
      </p:sp>
      <p:sp>
        <p:nvSpPr>
          <p:cNvPr id="33" name="Rectangle 32"/>
          <p:cNvSpPr/>
          <p:nvPr/>
        </p:nvSpPr>
        <p:spPr>
          <a:xfrm>
            <a:off x="4700016" y="3776472"/>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4" name="Rectangle 33"/>
          <p:cNvSpPr/>
          <p:nvPr/>
        </p:nvSpPr>
        <p:spPr>
          <a:xfrm>
            <a:off x="4700016" y="3776472"/>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5" name="TextBox 34"/>
          <p:cNvSpPr txBox="1"/>
          <p:nvPr/>
        </p:nvSpPr>
        <p:spPr>
          <a:xfrm>
            <a:off x="4937759" y="3904487"/>
            <a:ext cx="365760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Don Kottick</a:t>
            </a:r>
          </a:p>
        </p:txBody>
      </p:sp>
      <p:sp>
        <p:nvSpPr>
          <p:cNvPr id="36" name="TextBox 35"/>
          <p:cNvSpPr txBox="1"/>
          <p:nvPr/>
        </p:nvSpPr>
        <p:spPr>
          <a:xfrm>
            <a:off x="4937759" y="4178808"/>
            <a:ext cx="3657600" cy="256032"/>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President, RE/MAX Canada</a:t>
            </a:r>
          </a:p>
        </p:txBody>
      </p:sp>
      <p:sp>
        <p:nvSpPr>
          <p:cNvPr id="37" name="Rectangle 36"/>
          <p:cNvSpPr/>
          <p:nvPr/>
        </p:nvSpPr>
        <p:spPr>
          <a:xfrm>
            <a:off x="457200" y="4590288"/>
            <a:ext cx="8229600" cy="18288"/>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8" name="TextBox 37"/>
          <p:cNvSpPr txBox="1"/>
          <p:nvPr/>
        </p:nvSpPr>
        <p:spPr>
          <a:xfrm>
            <a:off x="457200" y="4663440"/>
            <a:ext cx="7406640" cy="237744"/>
          </a:xfrm>
          <a:prstGeom prst="rect">
            <a:avLst/>
          </a:prstGeom>
          <a:noFill/>
        </p:spPr>
        <p:txBody>
          <a:bodyPr wrap="square" lIns="0" tIns="0" rIns="0" bIns="0" anchor="t">
            <a:spAutoFit/>
          </a:bodyPr>
          <a:lstStyle/>
          <a:p>
            <a:pPr algn="l">
              <a:lnSpc>
                <a:spcPct val="100000"/>
              </a:lnSpc>
              <a:spcAft>
                <a:spcPts val="0"/>
              </a:spcAft>
            </a:pPr>
            <a:r>
              <a:rPr sz="1000" b="1" i="0">
                <a:solidFill>
                  <a:srgbClr val="1B2A4A"/>
                </a:solidFill>
                <a:latin typeface="Calibri"/>
              </a:rPr>
              <a:t>Erik Carlson moves to the board  ·  Ten directors, three from RE/MAX Holdings  ·  Miami headquarters, Denver operations</a:t>
            </a:r>
          </a:p>
        </p:txBody>
      </p:sp>
      <p:sp>
        <p:nvSpPr>
          <p:cNvPr id="39" name="TextBox 38"/>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1+#ppt_w/2"/>
                                          </p:val>
                                        </p:tav>
                                        <p:tav tm="100000">
                                          <p:val>
                                            <p:strVal val="#ppt_x"/>
                                          </p:val>
                                        </p:tav>
                                      </p:tavLst>
                                    </p:anim>
                                    <p:anim calcmode="lin" valueType="num">
                                      <p:cBhvr additive="base">
                                        <p:cTn id="42" dur="500" fill="hold"/>
                                        <p:tgtEl>
                                          <p:spTgt spid="13"/>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1+#ppt_w/2"/>
                                          </p:val>
                                        </p:tav>
                                        <p:tav tm="100000">
                                          <p:val>
                                            <p:strVal val="#ppt_x"/>
                                          </p:val>
                                        </p:tav>
                                      </p:tavLst>
                                    </p:anim>
                                    <p:anim calcmode="lin" valueType="num">
                                      <p:cBhvr additive="base">
                                        <p:cTn id="46" dur="500" fill="hold"/>
                                        <p:tgtEl>
                                          <p:spTgt spid="14"/>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1+#ppt_w/2"/>
                                          </p:val>
                                        </p:tav>
                                        <p:tav tm="100000">
                                          <p:val>
                                            <p:strVal val="#ppt_x"/>
                                          </p:val>
                                        </p:tav>
                                      </p:tavLst>
                                    </p:anim>
                                    <p:anim calcmode="lin" valueType="num">
                                      <p:cBhvr additive="base">
                                        <p:cTn id="54" dur="500" fill="hold"/>
                                        <p:tgtEl>
                                          <p:spTgt spid="16"/>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1+#ppt_w/2"/>
                                          </p:val>
                                        </p:tav>
                                        <p:tav tm="100000">
                                          <p:val>
                                            <p:strVal val="#ppt_x"/>
                                          </p:val>
                                        </p:tav>
                                      </p:tavLst>
                                    </p:anim>
                                    <p:anim calcmode="lin" valueType="num">
                                      <p:cBhvr additive="base">
                                        <p:cTn id="58" dur="500" fill="hold"/>
                                        <p:tgtEl>
                                          <p:spTgt spid="17"/>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1+#ppt_w/2"/>
                                          </p:val>
                                        </p:tav>
                                        <p:tav tm="100000">
                                          <p:val>
                                            <p:strVal val="#ppt_x"/>
                                          </p:val>
                                        </p:tav>
                                      </p:tavLst>
                                    </p:anim>
                                    <p:anim calcmode="lin" valueType="num">
                                      <p:cBhvr additive="base">
                                        <p:cTn id="62" dur="500" fill="hold"/>
                                        <p:tgtEl>
                                          <p:spTgt spid="18"/>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1+#ppt_w/2"/>
                                          </p:val>
                                        </p:tav>
                                        <p:tav tm="100000">
                                          <p:val>
                                            <p:strVal val="#ppt_x"/>
                                          </p:val>
                                        </p:tav>
                                      </p:tavLst>
                                    </p:anim>
                                    <p:anim calcmode="lin" valueType="num">
                                      <p:cBhvr additive="base">
                                        <p:cTn id="66" dur="500" fill="hold"/>
                                        <p:tgtEl>
                                          <p:spTgt spid="19"/>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1+#ppt_w/2"/>
                                          </p:val>
                                        </p:tav>
                                        <p:tav tm="100000">
                                          <p:val>
                                            <p:strVal val="#ppt_x"/>
                                          </p:val>
                                        </p:tav>
                                      </p:tavLst>
                                    </p:anim>
                                    <p:anim calcmode="lin" valueType="num">
                                      <p:cBhvr additive="base">
                                        <p:cTn id="70"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additive="base">
                                        <p:cTn id="75" dur="500" fill="hold"/>
                                        <p:tgtEl>
                                          <p:spTgt spid="21"/>
                                        </p:tgtEl>
                                        <p:attrNameLst>
                                          <p:attrName>ppt_x</p:attrName>
                                        </p:attrNameLst>
                                      </p:cBhvr>
                                      <p:tavLst>
                                        <p:tav tm="0">
                                          <p:val>
                                            <p:strVal val="0-#ppt_w/2"/>
                                          </p:val>
                                        </p:tav>
                                        <p:tav tm="100000">
                                          <p:val>
                                            <p:strVal val="#ppt_x"/>
                                          </p:val>
                                        </p:tav>
                                      </p:tavLst>
                                    </p:anim>
                                    <p:anim calcmode="lin" valueType="num">
                                      <p:cBhvr additive="base">
                                        <p:cTn id="76" dur="500" fill="hold"/>
                                        <p:tgtEl>
                                          <p:spTgt spid="21"/>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additive="base">
                                        <p:cTn id="79" dur="500" fill="hold"/>
                                        <p:tgtEl>
                                          <p:spTgt spid="22"/>
                                        </p:tgtEl>
                                        <p:attrNameLst>
                                          <p:attrName>ppt_x</p:attrName>
                                        </p:attrNameLst>
                                      </p:cBhvr>
                                      <p:tavLst>
                                        <p:tav tm="0">
                                          <p:val>
                                            <p:strVal val="0-#ppt_w/2"/>
                                          </p:val>
                                        </p:tav>
                                        <p:tav tm="100000">
                                          <p:val>
                                            <p:strVal val="#ppt_x"/>
                                          </p:val>
                                        </p:tav>
                                      </p:tavLst>
                                    </p:anim>
                                    <p:anim calcmode="lin" valueType="num">
                                      <p:cBhvr additive="base">
                                        <p:cTn id="80" dur="500" fill="hold"/>
                                        <p:tgtEl>
                                          <p:spTgt spid="22"/>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 calcmode="lin" valueType="num">
                                      <p:cBhvr additive="base">
                                        <p:cTn id="83" dur="500" fill="hold"/>
                                        <p:tgtEl>
                                          <p:spTgt spid="23"/>
                                        </p:tgtEl>
                                        <p:attrNameLst>
                                          <p:attrName>ppt_x</p:attrName>
                                        </p:attrNameLst>
                                      </p:cBhvr>
                                      <p:tavLst>
                                        <p:tav tm="0">
                                          <p:val>
                                            <p:strVal val="0-#ppt_w/2"/>
                                          </p:val>
                                        </p:tav>
                                        <p:tav tm="100000">
                                          <p:val>
                                            <p:strVal val="#ppt_x"/>
                                          </p:val>
                                        </p:tav>
                                      </p:tavLst>
                                    </p:anim>
                                    <p:anim calcmode="lin" valueType="num">
                                      <p:cBhvr additive="base">
                                        <p:cTn id="84" dur="500" fill="hold"/>
                                        <p:tgtEl>
                                          <p:spTgt spid="23"/>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additive="base">
                                        <p:cTn id="87" dur="500" fill="hold"/>
                                        <p:tgtEl>
                                          <p:spTgt spid="24"/>
                                        </p:tgtEl>
                                        <p:attrNameLst>
                                          <p:attrName>ppt_x</p:attrName>
                                        </p:attrNameLst>
                                      </p:cBhvr>
                                      <p:tavLst>
                                        <p:tav tm="0">
                                          <p:val>
                                            <p:strVal val="0-#ppt_w/2"/>
                                          </p:val>
                                        </p:tav>
                                        <p:tav tm="100000">
                                          <p:val>
                                            <p:strVal val="#ppt_x"/>
                                          </p:val>
                                        </p:tav>
                                      </p:tavLst>
                                    </p:anim>
                                    <p:anim calcmode="lin" valueType="num">
                                      <p:cBhvr additive="base">
                                        <p:cTn id="88" dur="500" fill="hold"/>
                                        <p:tgtEl>
                                          <p:spTgt spid="24"/>
                                        </p:tgtEl>
                                        <p:attrNameLst>
                                          <p:attrName>ppt_y</p:attrName>
                                        </p:attrNameLst>
                                      </p:cBhvr>
                                      <p:tavLst>
                                        <p:tav tm="0">
                                          <p:val>
                                            <p:strVal val="#ppt_y"/>
                                          </p:val>
                                        </p:tav>
                                        <p:tav tm="100000">
                                          <p:val>
                                            <p:strVal val="#ppt_y"/>
                                          </p:val>
                                        </p:tav>
                                      </p:tavLst>
                                    </p:anim>
                                  </p:childTnLst>
                                </p:cTn>
                              </p:par>
                              <p:par>
                                <p:cTn id="89" presetID="2" presetClass="entr" presetSubtype="8" fill="hold" grpId="0" nodeType="with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additive="base">
                                        <p:cTn id="91" dur="500" fill="hold"/>
                                        <p:tgtEl>
                                          <p:spTgt spid="25"/>
                                        </p:tgtEl>
                                        <p:attrNameLst>
                                          <p:attrName>ppt_x</p:attrName>
                                        </p:attrNameLst>
                                      </p:cBhvr>
                                      <p:tavLst>
                                        <p:tav tm="0">
                                          <p:val>
                                            <p:strVal val="0-#ppt_w/2"/>
                                          </p:val>
                                        </p:tav>
                                        <p:tav tm="100000">
                                          <p:val>
                                            <p:strVal val="#ppt_x"/>
                                          </p:val>
                                        </p:tav>
                                      </p:tavLst>
                                    </p:anim>
                                    <p:anim calcmode="lin" valueType="num">
                                      <p:cBhvr additive="base">
                                        <p:cTn id="92" dur="500" fill="hold"/>
                                        <p:tgtEl>
                                          <p:spTgt spid="25"/>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26"/>
                                        </p:tgtEl>
                                        <p:attrNameLst>
                                          <p:attrName>style.visibility</p:attrName>
                                        </p:attrNameLst>
                                      </p:cBhvr>
                                      <p:to>
                                        <p:strVal val="visible"/>
                                      </p:to>
                                    </p:set>
                                    <p:anim calcmode="lin" valueType="num">
                                      <p:cBhvr additive="base">
                                        <p:cTn id="95" dur="500" fill="hold"/>
                                        <p:tgtEl>
                                          <p:spTgt spid="26"/>
                                        </p:tgtEl>
                                        <p:attrNameLst>
                                          <p:attrName>ppt_x</p:attrName>
                                        </p:attrNameLst>
                                      </p:cBhvr>
                                      <p:tavLst>
                                        <p:tav tm="0">
                                          <p:val>
                                            <p:strVal val="0-#ppt_w/2"/>
                                          </p:val>
                                        </p:tav>
                                        <p:tav tm="100000">
                                          <p:val>
                                            <p:strVal val="#ppt_x"/>
                                          </p:val>
                                        </p:tav>
                                      </p:tavLst>
                                    </p:anim>
                                    <p:anim calcmode="lin" valueType="num">
                                      <p:cBhvr additive="base">
                                        <p:cTn id="96" dur="500" fill="hold"/>
                                        <p:tgtEl>
                                          <p:spTgt spid="26"/>
                                        </p:tgtEl>
                                        <p:attrNameLst>
                                          <p:attrName>ppt_y</p:attrName>
                                        </p:attrNameLst>
                                      </p:cBhvr>
                                      <p:tavLst>
                                        <p:tav tm="0">
                                          <p:val>
                                            <p:strVal val="#ppt_y"/>
                                          </p:val>
                                        </p:tav>
                                        <p:tav tm="100000">
                                          <p:val>
                                            <p:strVal val="#ppt_y"/>
                                          </p:val>
                                        </p:tav>
                                      </p:tavLst>
                                    </p:anim>
                                  </p:childTnLst>
                                </p:cTn>
                              </p:par>
                              <p:par>
                                <p:cTn id="97" presetID="2" presetClass="entr" presetSubtype="8" fill="hold" grpId="0" nodeType="withEffect">
                                  <p:stCondLst>
                                    <p:cond delay="0"/>
                                  </p:stCondLst>
                                  <p:childTnLst>
                                    <p:set>
                                      <p:cBhvr>
                                        <p:cTn id="98" dur="1" fill="hold">
                                          <p:stCondLst>
                                            <p:cond delay="0"/>
                                          </p:stCondLst>
                                        </p:cTn>
                                        <p:tgtEl>
                                          <p:spTgt spid="27"/>
                                        </p:tgtEl>
                                        <p:attrNameLst>
                                          <p:attrName>style.visibility</p:attrName>
                                        </p:attrNameLst>
                                      </p:cBhvr>
                                      <p:to>
                                        <p:strVal val="visible"/>
                                      </p:to>
                                    </p:set>
                                    <p:anim calcmode="lin" valueType="num">
                                      <p:cBhvr additive="base">
                                        <p:cTn id="99" dur="500" fill="hold"/>
                                        <p:tgtEl>
                                          <p:spTgt spid="27"/>
                                        </p:tgtEl>
                                        <p:attrNameLst>
                                          <p:attrName>ppt_x</p:attrName>
                                        </p:attrNameLst>
                                      </p:cBhvr>
                                      <p:tavLst>
                                        <p:tav tm="0">
                                          <p:val>
                                            <p:strVal val="0-#ppt_w/2"/>
                                          </p:val>
                                        </p:tav>
                                        <p:tav tm="100000">
                                          <p:val>
                                            <p:strVal val="#ppt_x"/>
                                          </p:val>
                                        </p:tav>
                                      </p:tavLst>
                                    </p:anim>
                                    <p:anim calcmode="lin" valueType="num">
                                      <p:cBhvr additive="base">
                                        <p:cTn id="100" dur="500" fill="hold"/>
                                        <p:tgtEl>
                                          <p:spTgt spid="27"/>
                                        </p:tgtEl>
                                        <p:attrNameLst>
                                          <p:attrName>ppt_y</p:attrName>
                                        </p:attrNameLst>
                                      </p:cBhvr>
                                      <p:tavLst>
                                        <p:tav tm="0">
                                          <p:val>
                                            <p:strVal val="#ppt_y"/>
                                          </p:val>
                                        </p:tav>
                                        <p:tav tm="100000">
                                          <p:val>
                                            <p:strVal val="#ppt_y"/>
                                          </p:val>
                                        </p:tav>
                                      </p:tavLst>
                                    </p:anim>
                                  </p:childTnLst>
                                </p:cTn>
                              </p:par>
                              <p:par>
                                <p:cTn id="101" presetID="2" presetClass="entr" presetSubtype="8" fill="hold" grpId="0" nodeType="withEffect">
                                  <p:stCondLst>
                                    <p:cond delay="0"/>
                                  </p:stCondLst>
                                  <p:childTnLst>
                                    <p:set>
                                      <p:cBhvr>
                                        <p:cTn id="102" dur="1" fill="hold">
                                          <p:stCondLst>
                                            <p:cond delay="0"/>
                                          </p:stCondLst>
                                        </p:cTn>
                                        <p:tgtEl>
                                          <p:spTgt spid="28"/>
                                        </p:tgtEl>
                                        <p:attrNameLst>
                                          <p:attrName>style.visibility</p:attrName>
                                        </p:attrNameLst>
                                      </p:cBhvr>
                                      <p:to>
                                        <p:strVal val="visible"/>
                                      </p:to>
                                    </p:set>
                                    <p:anim calcmode="lin" valueType="num">
                                      <p:cBhvr additive="base">
                                        <p:cTn id="103" dur="500" fill="hold"/>
                                        <p:tgtEl>
                                          <p:spTgt spid="28"/>
                                        </p:tgtEl>
                                        <p:attrNameLst>
                                          <p:attrName>ppt_x</p:attrName>
                                        </p:attrNameLst>
                                      </p:cBhvr>
                                      <p:tavLst>
                                        <p:tav tm="0">
                                          <p:val>
                                            <p:strVal val="0-#ppt_w/2"/>
                                          </p:val>
                                        </p:tav>
                                        <p:tav tm="100000">
                                          <p:val>
                                            <p:strVal val="#ppt_x"/>
                                          </p:val>
                                        </p:tav>
                                      </p:tavLst>
                                    </p:anim>
                                    <p:anim calcmode="lin" valueType="num">
                                      <p:cBhvr additive="base">
                                        <p:cTn id="104"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2" fill="hold" grpId="0" nodeType="clickEffect">
                                  <p:stCondLst>
                                    <p:cond delay="0"/>
                                  </p:stCondLst>
                                  <p:childTnLst>
                                    <p:set>
                                      <p:cBhvr>
                                        <p:cTn id="108" dur="1" fill="hold">
                                          <p:stCondLst>
                                            <p:cond delay="0"/>
                                          </p:stCondLst>
                                        </p:cTn>
                                        <p:tgtEl>
                                          <p:spTgt spid="29"/>
                                        </p:tgtEl>
                                        <p:attrNameLst>
                                          <p:attrName>style.visibility</p:attrName>
                                        </p:attrNameLst>
                                      </p:cBhvr>
                                      <p:to>
                                        <p:strVal val="visible"/>
                                      </p:to>
                                    </p:set>
                                    <p:anim calcmode="lin" valueType="num">
                                      <p:cBhvr additive="base">
                                        <p:cTn id="109" dur="500" fill="hold"/>
                                        <p:tgtEl>
                                          <p:spTgt spid="29"/>
                                        </p:tgtEl>
                                        <p:attrNameLst>
                                          <p:attrName>ppt_x</p:attrName>
                                        </p:attrNameLst>
                                      </p:cBhvr>
                                      <p:tavLst>
                                        <p:tav tm="0">
                                          <p:val>
                                            <p:strVal val="1+#ppt_w/2"/>
                                          </p:val>
                                        </p:tav>
                                        <p:tav tm="100000">
                                          <p:val>
                                            <p:strVal val="#ppt_x"/>
                                          </p:val>
                                        </p:tav>
                                      </p:tavLst>
                                    </p:anim>
                                    <p:anim calcmode="lin" valueType="num">
                                      <p:cBhvr additive="base">
                                        <p:cTn id="110" dur="500" fill="hold"/>
                                        <p:tgtEl>
                                          <p:spTgt spid="29"/>
                                        </p:tgtEl>
                                        <p:attrNameLst>
                                          <p:attrName>ppt_y</p:attrName>
                                        </p:attrNameLst>
                                      </p:cBhvr>
                                      <p:tavLst>
                                        <p:tav tm="0">
                                          <p:val>
                                            <p:strVal val="#ppt_y"/>
                                          </p:val>
                                        </p:tav>
                                        <p:tav tm="100000">
                                          <p:val>
                                            <p:strVal val="#ppt_y"/>
                                          </p:val>
                                        </p:tav>
                                      </p:tavLst>
                                    </p:anim>
                                  </p:childTnLst>
                                </p:cTn>
                              </p:par>
                              <p:par>
                                <p:cTn id="111" presetID="2" presetClass="entr" presetSubtype="2" fill="hold" grpId="0" nodeType="with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additive="base">
                                        <p:cTn id="113" dur="500" fill="hold"/>
                                        <p:tgtEl>
                                          <p:spTgt spid="30"/>
                                        </p:tgtEl>
                                        <p:attrNameLst>
                                          <p:attrName>ppt_x</p:attrName>
                                        </p:attrNameLst>
                                      </p:cBhvr>
                                      <p:tavLst>
                                        <p:tav tm="0">
                                          <p:val>
                                            <p:strVal val="1+#ppt_w/2"/>
                                          </p:val>
                                        </p:tav>
                                        <p:tav tm="100000">
                                          <p:val>
                                            <p:strVal val="#ppt_x"/>
                                          </p:val>
                                        </p:tav>
                                      </p:tavLst>
                                    </p:anim>
                                    <p:anim calcmode="lin" valueType="num">
                                      <p:cBhvr additive="base">
                                        <p:cTn id="114" dur="500" fill="hold"/>
                                        <p:tgtEl>
                                          <p:spTgt spid="30"/>
                                        </p:tgtEl>
                                        <p:attrNameLst>
                                          <p:attrName>ppt_y</p:attrName>
                                        </p:attrNameLst>
                                      </p:cBhvr>
                                      <p:tavLst>
                                        <p:tav tm="0">
                                          <p:val>
                                            <p:strVal val="#ppt_y"/>
                                          </p:val>
                                        </p:tav>
                                        <p:tav tm="100000">
                                          <p:val>
                                            <p:strVal val="#ppt_y"/>
                                          </p:val>
                                        </p:tav>
                                      </p:tavLst>
                                    </p:anim>
                                  </p:childTnLst>
                                </p:cTn>
                              </p:par>
                              <p:par>
                                <p:cTn id="115" presetID="2" presetClass="entr" presetSubtype="2" fill="hold" grpId="0" nodeType="withEffect">
                                  <p:stCondLst>
                                    <p:cond delay="0"/>
                                  </p:stCondLst>
                                  <p:childTnLst>
                                    <p:set>
                                      <p:cBhvr>
                                        <p:cTn id="116" dur="1" fill="hold">
                                          <p:stCondLst>
                                            <p:cond delay="0"/>
                                          </p:stCondLst>
                                        </p:cTn>
                                        <p:tgtEl>
                                          <p:spTgt spid="31"/>
                                        </p:tgtEl>
                                        <p:attrNameLst>
                                          <p:attrName>style.visibility</p:attrName>
                                        </p:attrNameLst>
                                      </p:cBhvr>
                                      <p:to>
                                        <p:strVal val="visible"/>
                                      </p:to>
                                    </p:set>
                                    <p:anim calcmode="lin" valueType="num">
                                      <p:cBhvr additive="base">
                                        <p:cTn id="117" dur="500" fill="hold"/>
                                        <p:tgtEl>
                                          <p:spTgt spid="31"/>
                                        </p:tgtEl>
                                        <p:attrNameLst>
                                          <p:attrName>ppt_x</p:attrName>
                                        </p:attrNameLst>
                                      </p:cBhvr>
                                      <p:tavLst>
                                        <p:tav tm="0">
                                          <p:val>
                                            <p:strVal val="1+#ppt_w/2"/>
                                          </p:val>
                                        </p:tav>
                                        <p:tav tm="100000">
                                          <p:val>
                                            <p:strVal val="#ppt_x"/>
                                          </p:val>
                                        </p:tav>
                                      </p:tavLst>
                                    </p:anim>
                                    <p:anim calcmode="lin" valueType="num">
                                      <p:cBhvr additive="base">
                                        <p:cTn id="118" dur="500" fill="hold"/>
                                        <p:tgtEl>
                                          <p:spTgt spid="31"/>
                                        </p:tgtEl>
                                        <p:attrNameLst>
                                          <p:attrName>ppt_y</p:attrName>
                                        </p:attrNameLst>
                                      </p:cBhvr>
                                      <p:tavLst>
                                        <p:tav tm="0">
                                          <p:val>
                                            <p:strVal val="#ppt_y"/>
                                          </p:val>
                                        </p:tav>
                                        <p:tav tm="100000">
                                          <p:val>
                                            <p:strVal val="#ppt_y"/>
                                          </p:val>
                                        </p:tav>
                                      </p:tavLst>
                                    </p:anim>
                                  </p:childTnLst>
                                </p:cTn>
                              </p:par>
                              <p:par>
                                <p:cTn id="119" presetID="2" presetClass="entr" presetSubtype="2" fill="hold" grpId="0" nodeType="withEffect">
                                  <p:stCondLst>
                                    <p:cond delay="0"/>
                                  </p:stCondLst>
                                  <p:childTnLst>
                                    <p:set>
                                      <p:cBhvr>
                                        <p:cTn id="120" dur="1" fill="hold">
                                          <p:stCondLst>
                                            <p:cond delay="0"/>
                                          </p:stCondLst>
                                        </p:cTn>
                                        <p:tgtEl>
                                          <p:spTgt spid="32"/>
                                        </p:tgtEl>
                                        <p:attrNameLst>
                                          <p:attrName>style.visibility</p:attrName>
                                        </p:attrNameLst>
                                      </p:cBhvr>
                                      <p:to>
                                        <p:strVal val="visible"/>
                                      </p:to>
                                    </p:set>
                                    <p:anim calcmode="lin" valueType="num">
                                      <p:cBhvr additive="base">
                                        <p:cTn id="121" dur="500" fill="hold"/>
                                        <p:tgtEl>
                                          <p:spTgt spid="32"/>
                                        </p:tgtEl>
                                        <p:attrNameLst>
                                          <p:attrName>ppt_x</p:attrName>
                                        </p:attrNameLst>
                                      </p:cBhvr>
                                      <p:tavLst>
                                        <p:tav tm="0">
                                          <p:val>
                                            <p:strVal val="1+#ppt_w/2"/>
                                          </p:val>
                                        </p:tav>
                                        <p:tav tm="100000">
                                          <p:val>
                                            <p:strVal val="#ppt_x"/>
                                          </p:val>
                                        </p:tav>
                                      </p:tavLst>
                                    </p:anim>
                                    <p:anim calcmode="lin" valueType="num">
                                      <p:cBhvr additive="base">
                                        <p:cTn id="122" dur="500" fill="hold"/>
                                        <p:tgtEl>
                                          <p:spTgt spid="32"/>
                                        </p:tgtEl>
                                        <p:attrNameLst>
                                          <p:attrName>ppt_y</p:attrName>
                                        </p:attrNameLst>
                                      </p:cBhvr>
                                      <p:tavLst>
                                        <p:tav tm="0">
                                          <p:val>
                                            <p:strVal val="#ppt_y"/>
                                          </p:val>
                                        </p:tav>
                                        <p:tav tm="100000">
                                          <p:val>
                                            <p:strVal val="#ppt_y"/>
                                          </p:val>
                                        </p:tav>
                                      </p:tavLst>
                                    </p:anim>
                                  </p:childTnLst>
                                </p:cTn>
                              </p:par>
                              <p:par>
                                <p:cTn id="123" presetID="2" presetClass="entr" presetSubtype="2" fill="hold" grpId="0" nodeType="withEffect">
                                  <p:stCondLst>
                                    <p:cond delay="0"/>
                                  </p:stCondLst>
                                  <p:childTnLst>
                                    <p:set>
                                      <p:cBhvr>
                                        <p:cTn id="124" dur="1" fill="hold">
                                          <p:stCondLst>
                                            <p:cond delay="0"/>
                                          </p:stCondLst>
                                        </p:cTn>
                                        <p:tgtEl>
                                          <p:spTgt spid="33"/>
                                        </p:tgtEl>
                                        <p:attrNameLst>
                                          <p:attrName>style.visibility</p:attrName>
                                        </p:attrNameLst>
                                      </p:cBhvr>
                                      <p:to>
                                        <p:strVal val="visible"/>
                                      </p:to>
                                    </p:set>
                                    <p:anim calcmode="lin" valueType="num">
                                      <p:cBhvr additive="base">
                                        <p:cTn id="125" dur="500" fill="hold"/>
                                        <p:tgtEl>
                                          <p:spTgt spid="33"/>
                                        </p:tgtEl>
                                        <p:attrNameLst>
                                          <p:attrName>ppt_x</p:attrName>
                                        </p:attrNameLst>
                                      </p:cBhvr>
                                      <p:tavLst>
                                        <p:tav tm="0">
                                          <p:val>
                                            <p:strVal val="1+#ppt_w/2"/>
                                          </p:val>
                                        </p:tav>
                                        <p:tav tm="100000">
                                          <p:val>
                                            <p:strVal val="#ppt_x"/>
                                          </p:val>
                                        </p:tav>
                                      </p:tavLst>
                                    </p:anim>
                                    <p:anim calcmode="lin" valueType="num">
                                      <p:cBhvr additive="base">
                                        <p:cTn id="126" dur="500" fill="hold"/>
                                        <p:tgtEl>
                                          <p:spTgt spid="33"/>
                                        </p:tgtEl>
                                        <p:attrNameLst>
                                          <p:attrName>ppt_y</p:attrName>
                                        </p:attrNameLst>
                                      </p:cBhvr>
                                      <p:tavLst>
                                        <p:tav tm="0">
                                          <p:val>
                                            <p:strVal val="#ppt_y"/>
                                          </p:val>
                                        </p:tav>
                                        <p:tav tm="100000">
                                          <p:val>
                                            <p:strVal val="#ppt_y"/>
                                          </p:val>
                                        </p:tav>
                                      </p:tavLst>
                                    </p:anim>
                                  </p:childTnLst>
                                </p:cTn>
                              </p:par>
                              <p:par>
                                <p:cTn id="127" presetID="2" presetClass="entr" presetSubtype="2" fill="hold" grpId="0" nodeType="withEffect">
                                  <p:stCondLst>
                                    <p:cond delay="0"/>
                                  </p:stCondLst>
                                  <p:childTnLst>
                                    <p:set>
                                      <p:cBhvr>
                                        <p:cTn id="128" dur="1" fill="hold">
                                          <p:stCondLst>
                                            <p:cond delay="0"/>
                                          </p:stCondLst>
                                        </p:cTn>
                                        <p:tgtEl>
                                          <p:spTgt spid="34"/>
                                        </p:tgtEl>
                                        <p:attrNameLst>
                                          <p:attrName>style.visibility</p:attrName>
                                        </p:attrNameLst>
                                      </p:cBhvr>
                                      <p:to>
                                        <p:strVal val="visible"/>
                                      </p:to>
                                    </p:set>
                                    <p:anim calcmode="lin" valueType="num">
                                      <p:cBhvr additive="base">
                                        <p:cTn id="129" dur="500" fill="hold"/>
                                        <p:tgtEl>
                                          <p:spTgt spid="34"/>
                                        </p:tgtEl>
                                        <p:attrNameLst>
                                          <p:attrName>ppt_x</p:attrName>
                                        </p:attrNameLst>
                                      </p:cBhvr>
                                      <p:tavLst>
                                        <p:tav tm="0">
                                          <p:val>
                                            <p:strVal val="1+#ppt_w/2"/>
                                          </p:val>
                                        </p:tav>
                                        <p:tav tm="100000">
                                          <p:val>
                                            <p:strVal val="#ppt_x"/>
                                          </p:val>
                                        </p:tav>
                                      </p:tavLst>
                                    </p:anim>
                                    <p:anim calcmode="lin" valueType="num">
                                      <p:cBhvr additive="base">
                                        <p:cTn id="130" dur="500" fill="hold"/>
                                        <p:tgtEl>
                                          <p:spTgt spid="34"/>
                                        </p:tgtEl>
                                        <p:attrNameLst>
                                          <p:attrName>ppt_y</p:attrName>
                                        </p:attrNameLst>
                                      </p:cBhvr>
                                      <p:tavLst>
                                        <p:tav tm="0">
                                          <p:val>
                                            <p:strVal val="#ppt_y"/>
                                          </p:val>
                                        </p:tav>
                                        <p:tav tm="100000">
                                          <p:val>
                                            <p:strVal val="#ppt_y"/>
                                          </p:val>
                                        </p:tav>
                                      </p:tavLst>
                                    </p:anim>
                                  </p:childTnLst>
                                </p:cTn>
                              </p:par>
                              <p:par>
                                <p:cTn id="131" presetID="2" presetClass="entr" presetSubtype="2" fill="hold" grpId="0" nodeType="withEffect">
                                  <p:stCondLst>
                                    <p:cond delay="0"/>
                                  </p:stCondLst>
                                  <p:childTnLst>
                                    <p:set>
                                      <p:cBhvr>
                                        <p:cTn id="132" dur="1" fill="hold">
                                          <p:stCondLst>
                                            <p:cond delay="0"/>
                                          </p:stCondLst>
                                        </p:cTn>
                                        <p:tgtEl>
                                          <p:spTgt spid="35"/>
                                        </p:tgtEl>
                                        <p:attrNameLst>
                                          <p:attrName>style.visibility</p:attrName>
                                        </p:attrNameLst>
                                      </p:cBhvr>
                                      <p:to>
                                        <p:strVal val="visible"/>
                                      </p:to>
                                    </p:set>
                                    <p:anim calcmode="lin" valueType="num">
                                      <p:cBhvr additive="base">
                                        <p:cTn id="133" dur="500" fill="hold"/>
                                        <p:tgtEl>
                                          <p:spTgt spid="35"/>
                                        </p:tgtEl>
                                        <p:attrNameLst>
                                          <p:attrName>ppt_x</p:attrName>
                                        </p:attrNameLst>
                                      </p:cBhvr>
                                      <p:tavLst>
                                        <p:tav tm="0">
                                          <p:val>
                                            <p:strVal val="1+#ppt_w/2"/>
                                          </p:val>
                                        </p:tav>
                                        <p:tav tm="100000">
                                          <p:val>
                                            <p:strVal val="#ppt_x"/>
                                          </p:val>
                                        </p:tav>
                                      </p:tavLst>
                                    </p:anim>
                                    <p:anim calcmode="lin" valueType="num">
                                      <p:cBhvr additive="base">
                                        <p:cTn id="134" dur="500" fill="hold"/>
                                        <p:tgtEl>
                                          <p:spTgt spid="35"/>
                                        </p:tgtEl>
                                        <p:attrNameLst>
                                          <p:attrName>ppt_y</p:attrName>
                                        </p:attrNameLst>
                                      </p:cBhvr>
                                      <p:tavLst>
                                        <p:tav tm="0">
                                          <p:val>
                                            <p:strVal val="#ppt_y"/>
                                          </p:val>
                                        </p:tav>
                                        <p:tav tm="100000">
                                          <p:val>
                                            <p:strVal val="#ppt_y"/>
                                          </p:val>
                                        </p:tav>
                                      </p:tavLst>
                                    </p:anim>
                                  </p:childTnLst>
                                </p:cTn>
                              </p:par>
                              <p:par>
                                <p:cTn id="135" presetID="2" presetClass="entr" presetSubtype="2" fill="hold" grpId="0" nodeType="withEffect">
                                  <p:stCondLst>
                                    <p:cond delay="0"/>
                                  </p:stCondLst>
                                  <p:childTnLst>
                                    <p:set>
                                      <p:cBhvr>
                                        <p:cTn id="136" dur="1" fill="hold">
                                          <p:stCondLst>
                                            <p:cond delay="0"/>
                                          </p:stCondLst>
                                        </p:cTn>
                                        <p:tgtEl>
                                          <p:spTgt spid="36"/>
                                        </p:tgtEl>
                                        <p:attrNameLst>
                                          <p:attrName>style.visibility</p:attrName>
                                        </p:attrNameLst>
                                      </p:cBhvr>
                                      <p:to>
                                        <p:strVal val="visible"/>
                                      </p:to>
                                    </p:set>
                                    <p:anim calcmode="lin" valueType="num">
                                      <p:cBhvr additive="base">
                                        <p:cTn id="137" dur="500" fill="hold"/>
                                        <p:tgtEl>
                                          <p:spTgt spid="36"/>
                                        </p:tgtEl>
                                        <p:attrNameLst>
                                          <p:attrName>ppt_x</p:attrName>
                                        </p:attrNameLst>
                                      </p:cBhvr>
                                      <p:tavLst>
                                        <p:tav tm="0">
                                          <p:val>
                                            <p:strVal val="1+#ppt_w/2"/>
                                          </p:val>
                                        </p:tav>
                                        <p:tav tm="100000">
                                          <p:val>
                                            <p:strVal val="#ppt_x"/>
                                          </p:val>
                                        </p:tav>
                                      </p:tavLst>
                                    </p:anim>
                                    <p:anim calcmode="lin" valueType="num">
                                      <p:cBhvr additive="base">
                                        <p:cTn id="138" dur="500" fill="hold"/>
                                        <p:tgtEl>
                                          <p:spTgt spid="36"/>
                                        </p:tgtEl>
                                        <p:attrNameLst>
                                          <p:attrName>ppt_y</p:attrName>
                                        </p:attrNameLst>
                                      </p:cBhvr>
                                      <p:tavLst>
                                        <p:tav tm="0">
                                          <p:val>
                                            <p:strVal val="#ppt_y"/>
                                          </p:val>
                                        </p:tav>
                                        <p:tav tm="100000">
                                          <p:val>
                                            <p:strVal val="#ppt_y"/>
                                          </p:val>
                                        </p:tav>
                                      </p:tavLst>
                                    </p:anim>
                                  </p:childTnLst>
                                </p:cTn>
                              </p:par>
                              <p:par>
                                <p:cTn id="139" presetID="2" presetClass="entr" presetSubtype="2" fill="hold" grpId="0" nodeType="withEffect">
                                  <p:stCondLst>
                                    <p:cond delay="0"/>
                                  </p:stCondLst>
                                  <p:childTnLst>
                                    <p:set>
                                      <p:cBhvr>
                                        <p:cTn id="140" dur="1" fill="hold">
                                          <p:stCondLst>
                                            <p:cond delay="0"/>
                                          </p:stCondLst>
                                        </p:cTn>
                                        <p:tgtEl>
                                          <p:spTgt spid="37"/>
                                        </p:tgtEl>
                                        <p:attrNameLst>
                                          <p:attrName>style.visibility</p:attrName>
                                        </p:attrNameLst>
                                      </p:cBhvr>
                                      <p:to>
                                        <p:strVal val="visible"/>
                                      </p:to>
                                    </p:set>
                                    <p:anim calcmode="lin" valueType="num">
                                      <p:cBhvr additive="base">
                                        <p:cTn id="141" dur="500" fill="hold"/>
                                        <p:tgtEl>
                                          <p:spTgt spid="37"/>
                                        </p:tgtEl>
                                        <p:attrNameLst>
                                          <p:attrName>ppt_x</p:attrName>
                                        </p:attrNameLst>
                                      </p:cBhvr>
                                      <p:tavLst>
                                        <p:tav tm="0">
                                          <p:val>
                                            <p:strVal val="1+#ppt_w/2"/>
                                          </p:val>
                                        </p:tav>
                                        <p:tav tm="100000">
                                          <p:val>
                                            <p:strVal val="#ppt_x"/>
                                          </p:val>
                                        </p:tav>
                                      </p:tavLst>
                                    </p:anim>
                                    <p:anim calcmode="lin" valueType="num">
                                      <p:cBhvr additive="base">
                                        <p:cTn id="142" dur="500" fill="hold"/>
                                        <p:tgtEl>
                                          <p:spTgt spid="37"/>
                                        </p:tgtEl>
                                        <p:attrNameLst>
                                          <p:attrName>ppt_y</p:attrName>
                                        </p:attrNameLst>
                                      </p:cBhvr>
                                      <p:tavLst>
                                        <p:tav tm="0">
                                          <p:val>
                                            <p:strVal val="#ppt_y"/>
                                          </p:val>
                                        </p:tav>
                                        <p:tav tm="100000">
                                          <p:val>
                                            <p:strVal val="#ppt_y"/>
                                          </p:val>
                                        </p:tav>
                                      </p:tavLst>
                                    </p:anim>
                                  </p:childTnLst>
                                </p:cTn>
                              </p:par>
                              <p:par>
                                <p:cTn id="143" presetID="2" presetClass="entr" presetSubtype="2" fill="hold" grpId="0" nodeType="withEffect">
                                  <p:stCondLst>
                                    <p:cond delay="0"/>
                                  </p:stCondLst>
                                  <p:childTnLst>
                                    <p:set>
                                      <p:cBhvr>
                                        <p:cTn id="144" dur="1" fill="hold">
                                          <p:stCondLst>
                                            <p:cond delay="0"/>
                                          </p:stCondLst>
                                        </p:cTn>
                                        <p:tgtEl>
                                          <p:spTgt spid="38"/>
                                        </p:tgtEl>
                                        <p:attrNameLst>
                                          <p:attrName>style.visibility</p:attrName>
                                        </p:attrNameLst>
                                      </p:cBhvr>
                                      <p:to>
                                        <p:strVal val="visible"/>
                                      </p:to>
                                    </p:set>
                                    <p:anim calcmode="lin" valueType="num">
                                      <p:cBhvr additive="base">
                                        <p:cTn id="145" dur="500" fill="hold"/>
                                        <p:tgtEl>
                                          <p:spTgt spid="38"/>
                                        </p:tgtEl>
                                        <p:attrNameLst>
                                          <p:attrName>ppt_x</p:attrName>
                                        </p:attrNameLst>
                                      </p:cBhvr>
                                      <p:tavLst>
                                        <p:tav tm="0">
                                          <p:val>
                                            <p:strVal val="1+#ppt_w/2"/>
                                          </p:val>
                                        </p:tav>
                                        <p:tav tm="100000">
                                          <p:val>
                                            <p:strVal val="#ppt_x"/>
                                          </p:val>
                                        </p:tav>
                                      </p:tavLst>
                                    </p:anim>
                                    <p:anim calcmode="lin" valueType="num">
                                      <p:cBhvr additive="base">
                                        <p:cTn id="146"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animBg="1"/>
      <p:bldP spid="10" grpId="0" animBg="1"/>
      <p:bldP spid="11" grpId="0"/>
      <p:bldP spid="12" grpId="0"/>
      <p:bldP spid="13" grpId="0" animBg="1"/>
      <p:bldP spid="14" grpId="0" animBg="1"/>
      <p:bldP spid="15" grpId="0"/>
      <p:bldP spid="16" grpId="0"/>
      <p:bldP spid="17" grpId="0" animBg="1"/>
      <p:bldP spid="18" grpId="0" animBg="1"/>
      <p:bldP spid="19" grpId="0"/>
      <p:bldP spid="20" grpId="0"/>
      <p:bldP spid="21" grpId="0" animBg="1"/>
      <p:bldP spid="22" grpId="0" animBg="1"/>
      <p:bldP spid="23" grpId="0"/>
      <p:bldP spid="24" grpId="0"/>
      <p:bldP spid="25" grpId="0" animBg="1"/>
      <p:bldP spid="26" grpId="0" animBg="1"/>
      <p:bldP spid="27" grpId="0"/>
      <p:bldP spid="28" grpId="0"/>
      <p:bldP spid="29" grpId="0" animBg="1"/>
      <p:bldP spid="30" grpId="0" animBg="1"/>
      <p:bldP spid="31" grpId="0"/>
      <p:bldP spid="32" grpId="0"/>
      <p:bldP spid="33" grpId="0" animBg="1"/>
      <p:bldP spid="34" grpId="0" animBg="1"/>
      <p:bldP spid="35" grpId="0"/>
      <p:bldP spid="36" grpId="0"/>
      <p:bldP spid="37" grpId="0" animBg="1"/>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THE OTHER SIDE OF THE LEDGER</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The Risks, Stated Honestly</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298448"/>
            <a:ext cx="5230368" cy="512064"/>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Rectangle 5"/>
          <p:cNvSpPr/>
          <p:nvPr/>
        </p:nvSpPr>
        <p:spPr>
          <a:xfrm>
            <a:off x="457200" y="1298448"/>
            <a:ext cx="45720" cy="512064"/>
          </a:xfrm>
          <a:prstGeom prst="rect">
            <a:avLst/>
          </a:prstGeom>
          <a:solidFill>
            <a:srgbClr val="9B3E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p:cNvSpPr txBox="1"/>
          <p:nvPr/>
        </p:nvSpPr>
        <p:spPr>
          <a:xfrm>
            <a:off x="676656" y="1353312"/>
            <a:ext cx="4754880" cy="219456"/>
          </a:xfrm>
          <a:prstGeom prst="rect">
            <a:avLst/>
          </a:prstGeom>
          <a:noFill/>
        </p:spPr>
        <p:txBody>
          <a:bodyPr wrap="square" lIns="0" tIns="0" rIns="0" bIns="0" anchor="t">
            <a:spAutoFit/>
          </a:bodyPr>
          <a:lstStyle/>
          <a:p>
            <a:pPr algn="l">
              <a:lnSpc>
                <a:spcPct val="100000"/>
              </a:lnSpc>
              <a:spcAft>
                <a:spcPts val="0"/>
              </a:spcAft>
            </a:pPr>
            <a:r>
              <a:rPr sz="1150" b="1" i="0">
                <a:solidFill>
                  <a:srgbClr val="1B2A4A"/>
                </a:solidFill>
                <a:latin typeface="Calibri"/>
              </a:rPr>
              <a:t>Agent count is still falling here</a:t>
            </a:r>
          </a:p>
        </p:txBody>
      </p:sp>
      <p:sp>
        <p:nvSpPr>
          <p:cNvPr id="8" name="TextBox 7"/>
          <p:cNvSpPr txBox="1"/>
          <p:nvPr/>
        </p:nvSpPr>
        <p:spPr>
          <a:xfrm>
            <a:off x="676656" y="1581912"/>
            <a:ext cx="4754880" cy="201168"/>
          </a:xfrm>
          <a:prstGeom prst="rect">
            <a:avLst/>
          </a:prstGeom>
          <a:noFill/>
        </p:spPr>
        <p:txBody>
          <a:bodyPr wrap="square" lIns="0" tIns="0" rIns="0" bIns="0" anchor="t">
            <a:spAutoFit/>
          </a:bodyPr>
          <a:lstStyle/>
          <a:p>
            <a:pPr algn="l">
              <a:lnSpc>
                <a:spcPct val="100000"/>
              </a:lnSpc>
              <a:spcAft>
                <a:spcPts val="0"/>
              </a:spcAft>
            </a:pPr>
            <a:r>
              <a:rPr sz="900" b="0" i="0">
                <a:solidFill>
                  <a:srgbClr val="6B6F76"/>
                </a:solidFill>
                <a:latin typeface="Calibri"/>
              </a:rPr>
              <a:t>U.S. and Canada agents were down 2.2% year over year.</a:t>
            </a:r>
          </a:p>
        </p:txBody>
      </p:sp>
      <p:sp>
        <p:nvSpPr>
          <p:cNvPr id="9" name="Rectangle 8"/>
          <p:cNvSpPr/>
          <p:nvPr/>
        </p:nvSpPr>
        <p:spPr>
          <a:xfrm>
            <a:off x="457200" y="1865376"/>
            <a:ext cx="5230368" cy="512064"/>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Rectangle 9"/>
          <p:cNvSpPr/>
          <p:nvPr/>
        </p:nvSpPr>
        <p:spPr>
          <a:xfrm>
            <a:off x="457200" y="1865376"/>
            <a:ext cx="45720" cy="512064"/>
          </a:xfrm>
          <a:prstGeom prst="rect">
            <a:avLst/>
          </a:prstGeom>
          <a:solidFill>
            <a:srgbClr val="9B3E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1" name="TextBox 10"/>
          <p:cNvSpPr txBox="1"/>
          <p:nvPr/>
        </p:nvSpPr>
        <p:spPr>
          <a:xfrm>
            <a:off x="676656" y="1920240"/>
            <a:ext cx="4754880" cy="219456"/>
          </a:xfrm>
          <a:prstGeom prst="rect">
            <a:avLst/>
          </a:prstGeom>
          <a:noFill/>
        </p:spPr>
        <p:txBody>
          <a:bodyPr wrap="square" lIns="0" tIns="0" rIns="0" bIns="0" anchor="t">
            <a:spAutoFit/>
          </a:bodyPr>
          <a:lstStyle/>
          <a:p>
            <a:pPr algn="l">
              <a:lnSpc>
                <a:spcPct val="100000"/>
              </a:lnSpc>
              <a:spcAft>
                <a:spcPts val="0"/>
              </a:spcAft>
            </a:pPr>
            <a:r>
              <a:rPr sz="1150" b="1" i="0">
                <a:solidFill>
                  <a:srgbClr val="1B2A4A"/>
                </a:solidFill>
                <a:latin typeface="Calibri"/>
              </a:rPr>
              <a:t>Integration eats attention</a:t>
            </a:r>
          </a:p>
        </p:txBody>
      </p:sp>
      <p:sp>
        <p:nvSpPr>
          <p:cNvPr id="12" name="TextBox 11"/>
          <p:cNvSpPr txBox="1"/>
          <p:nvPr/>
        </p:nvSpPr>
        <p:spPr>
          <a:xfrm>
            <a:off x="676656" y="2148840"/>
            <a:ext cx="4754880" cy="201168"/>
          </a:xfrm>
          <a:prstGeom prst="rect">
            <a:avLst/>
          </a:prstGeom>
          <a:noFill/>
        </p:spPr>
        <p:txBody>
          <a:bodyPr wrap="square" lIns="0" tIns="0" rIns="0" bIns="0" anchor="t">
            <a:spAutoFit/>
          </a:bodyPr>
          <a:lstStyle/>
          <a:p>
            <a:pPr algn="l">
              <a:lnSpc>
                <a:spcPct val="100000"/>
              </a:lnSpc>
              <a:spcAft>
                <a:spcPts val="0"/>
              </a:spcAft>
            </a:pPr>
            <a:r>
              <a:rPr sz="900" b="0" i="0">
                <a:solidFill>
                  <a:srgbClr val="6B6F76"/>
                </a:solidFill>
                <a:latin typeface="Calibri"/>
              </a:rPr>
              <a:t>Merger costs hit $11.6 million in one quarter alone.</a:t>
            </a:r>
          </a:p>
        </p:txBody>
      </p:sp>
      <p:sp>
        <p:nvSpPr>
          <p:cNvPr id="13" name="Rectangle 12"/>
          <p:cNvSpPr/>
          <p:nvPr/>
        </p:nvSpPr>
        <p:spPr>
          <a:xfrm>
            <a:off x="457200" y="2432304"/>
            <a:ext cx="5230368" cy="512064"/>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4" name="Rectangle 13"/>
          <p:cNvSpPr/>
          <p:nvPr/>
        </p:nvSpPr>
        <p:spPr>
          <a:xfrm>
            <a:off x="457200" y="2432304"/>
            <a:ext cx="45720" cy="512064"/>
          </a:xfrm>
          <a:prstGeom prst="rect">
            <a:avLst/>
          </a:prstGeom>
          <a:solidFill>
            <a:srgbClr val="9B3E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676656" y="2487168"/>
            <a:ext cx="4754880" cy="219456"/>
          </a:xfrm>
          <a:prstGeom prst="rect">
            <a:avLst/>
          </a:prstGeom>
          <a:noFill/>
        </p:spPr>
        <p:txBody>
          <a:bodyPr wrap="square" lIns="0" tIns="0" rIns="0" bIns="0" anchor="t">
            <a:spAutoFit/>
          </a:bodyPr>
          <a:lstStyle/>
          <a:p>
            <a:pPr algn="l">
              <a:lnSpc>
                <a:spcPct val="100000"/>
              </a:lnSpc>
              <a:spcAft>
                <a:spcPts val="0"/>
              </a:spcAft>
            </a:pPr>
            <a:r>
              <a:rPr sz="1150" b="1" i="0">
                <a:solidFill>
                  <a:srgbClr val="1B2A4A"/>
                </a:solidFill>
                <a:latin typeface="Calibri"/>
              </a:rPr>
              <a:t>Leverage replaced a clean balance sheet</a:t>
            </a:r>
          </a:p>
        </p:txBody>
      </p:sp>
      <p:sp>
        <p:nvSpPr>
          <p:cNvPr id="16" name="TextBox 15"/>
          <p:cNvSpPr txBox="1"/>
          <p:nvPr/>
        </p:nvSpPr>
        <p:spPr>
          <a:xfrm>
            <a:off x="676656" y="2715768"/>
            <a:ext cx="4754880" cy="201168"/>
          </a:xfrm>
          <a:prstGeom prst="rect">
            <a:avLst/>
          </a:prstGeom>
          <a:noFill/>
        </p:spPr>
        <p:txBody>
          <a:bodyPr wrap="square" lIns="0" tIns="0" rIns="0" bIns="0" anchor="t">
            <a:spAutoFit/>
          </a:bodyPr>
          <a:lstStyle/>
          <a:p>
            <a:pPr algn="l">
              <a:lnSpc>
                <a:spcPct val="100000"/>
              </a:lnSpc>
              <a:spcAft>
                <a:spcPts val="0"/>
              </a:spcAft>
            </a:pPr>
            <a:r>
              <a:rPr sz="900" b="0" i="0">
                <a:solidFill>
                  <a:srgbClr val="6B6F76"/>
                </a:solidFill>
                <a:latin typeface="Calibri"/>
              </a:rPr>
              <a:t>Zero debt became a $550 million term loan.</a:t>
            </a:r>
          </a:p>
        </p:txBody>
      </p:sp>
      <p:sp>
        <p:nvSpPr>
          <p:cNvPr id="17" name="Rectangle 16"/>
          <p:cNvSpPr/>
          <p:nvPr/>
        </p:nvSpPr>
        <p:spPr>
          <a:xfrm>
            <a:off x="457200" y="2999232"/>
            <a:ext cx="5230368" cy="512064"/>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Rectangle 17"/>
          <p:cNvSpPr/>
          <p:nvPr/>
        </p:nvSpPr>
        <p:spPr>
          <a:xfrm>
            <a:off x="457200" y="2999232"/>
            <a:ext cx="45720" cy="512064"/>
          </a:xfrm>
          <a:prstGeom prst="rect">
            <a:avLst/>
          </a:prstGeom>
          <a:solidFill>
            <a:srgbClr val="9B3E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9" name="TextBox 18"/>
          <p:cNvSpPr txBox="1"/>
          <p:nvPr/>
        </p:nvSpPr>
        <p:spPr>
          <a:xfrm>
            <a:off x="676656" y="3054096"/>
            <a:ext cx="4754880" cy="219456"/>
          </a:xfrm>
          <a:prstGeom prst="rect">
            <a:avLst/>
          </a:prstGeom>
          <a:noFill/>
        </p:spPr>
        <p:txBody>
          <a:bodyPr wrap="square" lIns="0" tIns="0" rIns="0" bIns="0" anchor="t">
            <a:spAutoFit/>
          </a:bodyPr>
          <a:lstStyle/>
          <a:p>
            <a:pPr algn="l">
              <a:lnSpc>
                <a:spcPct val="100000"/>
              </a:lnSpc>
              <a:spcAft>
                <a:spcPts val="0"/>
              </a:spcAft>
            </a:pPr>
            <a:r>
              <a:rPr sz="1150" b="1" i="0">
                <a:solidFill>
                  <a:srgbClr val="1B2A4A"/>
                </a:solidFill>
                <a:latin typeface="Calibri"/>
              </a:rPr>
              <a:t>Synergies may take longer</a:t>
            </a:r>
          </a:p>
        </p:txBody>
      </p:sp>
      <p:sp>
        <p:nvSpPr>
          <p:cNvPr id="20" name="TextBox 19"/>
          <p:cNvSpPr txBox="1"/>
          <p:nvPr/>
        </p:nvSpPr>
        <p:spPr>
          <a:xfrm>
            <a:off x="676656" y="3282696"/>
            <a:ext cx="4754880" cy="201168"/>
          </a:xfrm>
          <a:prstGeom prst="rect">
            <a:avLst/>
          </a:prstGeom>
          <a:noFill/>
        </p:spPr>
        <p:txBody>
          <a:bodyPr wrap="square" lIns="0" tIns="0" rIns="0" bIns="0" anchor="t">
            <a:spAutoFit/>
          </a:bodyPr>
          <a:lstStyle/>
          <a:p>
            <a:pPr algn="l">
              <a:lnSpc>
                <a:spcPct val="100000"/>
              </a:lnSpc>
              <a:spcAft>
                <a:spcPts val="0"/>
              </a:spcAft>
            </a:pPr>
            <a:r>
              <a:rPr sz="900" b="0" i="0">
                <a:solidFill>
                  <a:srgbClr val="6B6F76"/>
                </a:solidFill>
                <a:latin typeface="Calibri"/>
              </a:rPr>
              <a:t>Company filings name this risk explicitly.</a:t>
            </a:r>
          </a:p>
        </p:txBody>
      </p:sp>
      <p:sp>
        <p:nvSpPr>
          <p:cNvPr id="21" name="Rectangle 20"/>
          <p:cNvSpPr/>
          <p:nvPr/>
        </p:nvSpPr>
        <p:spPr>
          <a:xfrm>
            <a:off x="457200" y="3566160"/>
            <a:ext cx="5230368" cy="512064"/>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Rectangle 21"/>
          <p:cNvSpPr/>
          <p:nvPr/>
        </p:nvSpPr>
        <p:spPr>
          <a:xfrm>
            <a:off x="457200" y="3566160"/>
            <a:ext cx="45720" cy="512064"/>
          </a:xfrm>
          <a:prstGeom prst="rect">
            <a:avLst/>
          </a:prstGeom>
          <a:solidFill>
            <a:srgbClr val="9B3E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3" name="TextBox 22"/>
          <p:cNvSpPr txBox="1"/>
          <p:nvPr/>
        </p:nvSpPr>
        <p:spPr>
          <a:xfrm>
            <a:off x="676656" y="3621024"/>
            <a:ext cx="4754880" cy="219456"/>
          </a:xfrm>
          <a:prstGeom prst="rect">
            <a:avLst/>
          </a:prstGeom>
          <a:noFill/>
        </p:spPr>
        <p:txBody>
          <a:bodyPr wrap="square" lIns="0" tIns="0" rIns="0" bIns="0" anchor="t">
            <a:spAutoFit/>
          </a:bodyPr>
          <a:lstStyle/>
          <a:p>
            <a:pPr algn="l">
              <a:lnSpc>
                <a:spcPct val="100000"/>
              </a:lnSpc>
              <a:spcAft>
                <a:spcPts val="0"/>
              </a:spcAft>
            </a:pPr>
            <a:r>
              <a:rPr sz="1150" b="1" i="0">
                <a:solidFill>
                  <a:srgbClr val="1B2A4A"/>
                </a:solidFill>
                <a:latin typeface="Calibri"/>
              </a:rPr>
              <a:t>Brand questions will keep coming</a:t>
            </a:r>
          </a:p>
        </p:txBody>
      </p:sp>
      <p:sp>
        <p:nvSpPr>
          <p:cNvPr id="24" name="TextBox 23"/>
          <p:cNvSpPr txBox="1"/>
          <p:nvPr/>
        </p:nvSpPr>
        <p:spPr>
          <a:xfrm>
            <a:off x="676656" y="3849624"/>
            <a:ext cx="4754880" cy="201168"/>
          </a:xfrm>
          <a:prstGeom prst="rect">
            <a:avLst/>
          </a:prstGeom>
          <a:noFill/>
        </p:spPr>
        <p:txBody>
          <a:bodyPr wrap="square" lIns="0" tIns="0" rIns="0" bIns="0" anchor="t">
            <a:spAutoFit/>
          </a:bodyPr>
          <a:lstStyle/>
          <a:p>
            <a:pPr algn="l">
              <a:lnSpc>
                <a:spcPct val="100000"/>
              </a:lnSpc>
              <a:spcAft>
                <a:spcPts val="0"/>
              </a:spcAft>
            </a:pPr>
            <a:r>
              <a:rPr sz="900" b="0" i="0">
                <a:solidFill>
                  <a:srgbClr val="6B6F76"/>
                </a:solidFill>
                <a:latin typeface="Calibri"/>
              </a:rPr>
              <a:t>A dual-branded logo already unsettled broker/owners.</a:t>
            </a:r>
          </a:p>
        </p:txBody>
      </p:sp>
      <p:sp>
        <p:nvSpPr>
          <p:cNvPr id="25" name="Rectangle 24"/>
          <p:cNvSpPr/>
          <p:nvPr/>
        </p:nvSpPr>
        <p:spPr>
          <a:xfrm>
            <a:off x="5907024" y="1298448"/>
            <a:ext cx="2779776" cy="2706624"/>
          </a:xfrm>
          <a:prstGeom prst="rect">
            <a:avLst/>
          </a:prstGeom>
          <a:solidFill>
            <a:srgbClr val="2232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TextBox 25"/>
          <p:cNvSpPr txBox="1"/>
          <p:nvPr/>
        </p:nvSpPr>
        <p:spPr>
          <a:xfrm>
            <a:off x="6126480" y="1444752"/>
            <a:ext cx="2377440" cy="237744"/>
          </a:xfrm>
          <a:prstGeom prst="rect">
            <a:avLst/>
          </a:prstGeom>
          <a:noFill/>
        </p:spPr>
        <p:txBody>
          <a:bodyPr wrap="square" lIns="0" tIns="0" rIns="0" bIns="0" anchor="t">
            <a:spAutoFit/>
          </a:bodyPr>
          <a:lstStyle/>
          <a:p>
            <a:pPr algn="l">
              <a:lnSpc>
                <a:spcPct val="100000"/>
              </a:lnSpc>
              <a:spcAft>
                <a:spcPts val="0"/>
              </a:spcAft>
            </a:pPr>
            <a:r>
              <a:rPr sz="1050" b="1" i="0">
                <a:solidFill>
                  <a:srgbClr val="C9B98A"/>
                </a:solidFill>
                <a:latin typeface="Calibri"/>
              </a:rPr>
              <a:t>WHAT TO WATCH BY R4</a:t>
            </a:r>
          </a:p>
        </p:txBody>
      </p:sp>
      <p:sp>
        <p:nvSpPr>
          <p:cNvPr id="27" name="TextBox 26"/>
          <p:cNvSpPr txBox="1"/>
          <p:nvPr/>
        </p:nvSpPr>
        <p:spPr>
          <a:xfrm>
            <a:off x="6126480" y="1773936"/>
            <a:ext cx="2377440" cy="219456"/>
          </a:xfrm>
          <a:prstGeom prst="rect">
            <a:avLst/>
          </a:prstGeom>
          <a:noFill/>
        </p:spPr>
        <p:txBody>
          <a:bodyPr wrap="square" lIns="0" tIns="0" rIns="0" bIns="0" anchor="t">
            <a:spAutoFit/>
          </a:bodyPr>
          <a:lstStyle/>
          <a:p>
            <a:pPr algn="l">
              <a:lnSpc>
                <a:spcPct val="100000"/>
              </a:lnSpc>
              <a:spcAft>
                <a:spcPts val="0"/>
              </a:spcAft>
            </a:pPr>
            <a:r>
              <a:rPr sz="900" b="1" i="0">
                <a:solidFill>
                  <a:srgbClr val="C9B98A"/>
                </a:solidFill>
                <a:latin typeface="Calibri"/>
              </a:rPr>
              <a:t>LEAD ROUTING</a:t>
            </a:r>
          </a:p>
        </p:txBody>
      </p:sp>
      <p:sp>
        <p:nvSpPr>
          <p:cNvPr id="28" name="TextBox 27"/>
          <p:cNvSpPr txBox="1"/>
          <p:nvPr/>
        </p:nvSpPr>
        <p:spPr>
          <a:xfrm>
            <a:off x="6126480" y="1993391"/>
            <a:ext cx="2377440" cy="475488"/>
          </a:xfrm>
          <a:prstGeom prst="rect">
            <a:avLst/>
          </a:prstGeom>
          <a:noFill/>
        </p:spPr>
        <p:txBody>
          <a:bodyPr wrap="square" lIns="0" tIns="0" rIns="0" bIns="0" anchor="t">
            <a:spAutoFit/>
          </a:bodyPr>
          <a:lstStyle/>
          <a:p>
            <a:pPr algn="l">
              <a:lnSpc>
                <a:spcPct val="108000"/>
              </a:lnSpc>
              <a:spcAft>
                <a:spcPts val="0"/>
              </a:spcAft>
            </a:pPr>
            <a:r>
              <a:rPr sz="1000" b="0" i="0">
                <a:solidFill>
                  <a:srgbClr val="FFFFFF"/>
                </a:solidFill>
                <a:latin typeface="Calibri"/>
              </a:rPr>
              <a:t>Do remax.com leads reach listing agents directly?</a:t>
            </a:r>
          </a:p>
        </p:txBody>
      </p:sp>
      <p:sp>
        <p:nvSpPr>
          <p:cNvPr id="29" name="TextBox 28"/>
          <p:cNvSpPr txBox="1"/>
          <p:nvPr/>
        </p:nvSpPr>
        <p:spPr>
          <a:xfrm>
            <a:off x="6126480" y="2468880"/>
            <a:ext cx="2377440" cy="219456"/>
          </a:xfrm>
          <a:prstGeom prst="rect">
            <a:avLst/>
          </a:prstGeom>
          <a:noFill/>
        </p:spPr>
        <p:txBody>
          <a:bodyPr wrap="square" lIns="0" tIns="0" rIns="0" bIns="0" anchor="t">
            <a:spAutoFit/>
          </a:bodyPr>
          <a:lstStyle/>
          <a:p>
            <a:pPr algn="l">
              <a:lnSpc>
                <a:spcPct val="100000"/>
              </a:lnSpc>
              <a:spcAft>
                <a:spcPts val="0"/>
              </a:spcAft>
            </a:pPr>
            <a:r>
              <a:rPr sz="900" b="1" i="0">
                <a:solidFill>
                  <a:srgbClr val="C9B98A"/>
                </a:solidFill>
                <a:latin typeface="Calibri"/>
              </a:rPr>
              <a:t>TECH DELIVERY</a:t>
            </a:r>
          </a:p>
        </p:txBody>
      </p:sp>
      <p:sp>
        <p:nvSpPr>
          <p:cNvPr id="30" name="TextBox 29"/>
          <p:cNvSpPr txBox="1"/>
          <p:nvPr/>
        </p:nvSpPr>
        <p:spPr>
          <a:xfrm>
            <a:off x="6126480" y="2688336"/>
            <a:ext cx="2377440" cy="475488"/>
          </a:xfrm>
          <a:prstGeom prst="rect">
            <a:avLst/>
          </a:prstGeom>
          <a:noFill/>
        </p:spPr>
        <p:txBody>
          <a:bodyPr wrap="square" lIns="0" tIns="0" rIns="0" bIns="0" anchor="t">
            <a:spAutoFit/>
          </a:bodyPr>
          <a:lstStyle/>
          <a:p>
            <a:pPr algn="l">
              <a:lnSpc>
                <a:spcPct val="108000"/>
              </a:lnSpc>
              <a:spcAft>
                <a:spcPts val="0"/>
              </a:spcAft>
            </a:pPr>
            <a:r>
              <a:rPr sz="1000" b="0" i="0">
                <a:solidFill>
                  <a:srgbClr val="FFFFFF"/>
                </a:solidFill>
                <a:latin typeface="Calibri"/>
              </a:rPr>
              <a:t>Is HeyLeo live in offices, or still in beta?</a:t>
            </a:r>
          </a:p>
        </p:txBody>
      </p:sp>
      <p:sp>
        <p:nvSpPr>
          <p:cNvPr id="31" name="TextBox 30"/>
          <p:cNvSpPr txBox="1"/>
          <p:nvPr/>
        </p:nvSpPr>
        <p:spPr>
          <a:xfrm>
            <a:off x="6126480" y="3163824"/>
            <a:ext cx="2377440" cy="219456"/>
          </a:xfrm>
          <a:prstGeom prst="rect">
            <a:avLst/>
          </a:prstGeom>
          <a:noFill/>
        </p:spPr>
        <p:txBody>
          <a:bodyPr wrap="square" lIns="0" tIns="0" rIns="0" bIns="0" anchor="t">
            <a:spAutoFit/>
          </a:bodyPr>
          <a:lstStyle/>
          <a:p>
            <a:pPr algn="l">
              <a:lnSpc>
                <a:spcPct val="100000"/>
              </a:lnSpc>
              <a:spcAft>
                <a:spcPts val="0"/>
              </a:spcAft>
            </a:pPr>
            <a:r>
              <a:rPr sz="900" b="1" i="0">
                <a:solidFill>
                  <a:srgbClr val="C9B98A"/>
                </a:solidFill>
                <a:latin typeface="Calibri"/>
              </a:rPr>
              <a:t>AGENT COUNT</a:t>
            </a:r>
          </a:p>
        </p:txBody>
      </p:sp>
      <p:sp>
        <p:nvSpPr>
          <p:cNvPr id="32" name="TextBox 31"/>
          <p:cNvSpPr txBox="1"/>
          <p:nvPr/>
        </p:nvSpPr>
        <p:spPr>
          <a:xfrm>
            <a:off x="6126480" y="3383280"/>
            <a:ext cx="2377440" cy="475488"/>
          </a:xfrm>
          <a:prstGeom prst="rect">
            <a:avLst/>
          </a:prstGeom>
          <a:noFill/>
        </p:spPr>
        <p:txBody>
          <a:bodyPr wrap="square" lIns="0" tIns="0" rIns="0" bIns="0" anchor="t">
            <a:spAutoFit/>
          </a:bodyPr>
          <a:lstStyle/>
          <a:p>
            <a:pPr algn="l">
              <a:lnSpc>
                <a:spcPct val="108000"/>
              </a:lnSpc>
              <a:spcAft>
                <a:spcPts val="0"/>
              </a:spcAft>
            </a:pPr>
            <a:r>
              <a:rPr sz="1000" b="0" i="0">
                <a:solidFill>
                  <a:srgbClr val="FFFFFF"/>
                </a:solidFill>
                <a:latin typeface="Calibri"/>
              </a:rPr>
              <a:t>Does the U.S. and Canada decline actually stop?</a:t>
            </a:r>
          </a:p>
        </p:txBody>
      </p:sp>
      <p:sp>
        <p:nvSpPr>
          <p:cNvPr id="33" name="Rectangle 32"/>
          <p:cNvSpPr/>
          <p:nvPr/>
        </p:nvSpPr>
        <p:spPr>
          <a:xfrm>
            <a:off x="457200" y="4187952"/>
            <a:ext cx="8229600" cy="402336"/>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4" name="TextBox 33"/>
          <p:cNvSpPr txBox="1"/>
          <p:nvPr/>
        </p:nvSpPr>
        <p:spPr>
          <a:xfrm>
            <a:off x="713232" y="4233672"/>
            <a:ext cx="7717536" cy="310896"/>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The next real checkpoint: </a:t>
            </a:r>
            <a:r>
              <a:rPr sz="1150" b="0" i="0">
                <a:solidFill>
                  <a:srgbClr val="FFFFFF"/>
                </a:solidFill>
                <a:latin typeface="Calibri"/>
              </a:rPr>
              <a:t>the R4 convention in February 2027 — six months of delivery to judge.</a:t>
            </a:r>
          </a:p>
        </p:txBody>
      </p:sp>
      <p:sp>
        <p:nvSpPr>
          <p:cNvPr id="36" name="TextBox 35"/>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1+#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1+#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1+#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1+#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1+#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1+#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1+#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1+#ppt_w/2"/>
                                          </p:val>
                                        </p:tav>
                                        <p:tav tm="100000">
                                          <p:val>
                                            <p:strVal val="#ppt_x"/>
                                          </p:val>
                                        </p:tav>
                                      </p:tavLst>
                                    </p:anim>
                                    <p:anim calcmode="lin" valueType="num">
                                      <p:cBhvr additive="base">
                                        <p:cTn id="56" dur="500" fill="hold"/>
                                        <p:tgtEl>
                                          <p:spTgt spid="17"/>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additive="base">
                                        <p:cTn id="59" dur="500" fill="hold"/>
                                        <p:tgtEl>
                                          <p:spTgt spid="18"/>
                                        </p:tgtEl>
                                        <p:attrNameLst>
                                          <p:attrName>ppt_x</p:attrName>
                                        </p:attrNameLst>
                                      </p:cBhvr>
                                      <p:tavLst>
                                        <p:tav tm="0">
                                          <p:val>
                                            <p:strVal val="1+#ppt_w/2"/>
                                          </p:val>
                                        </p:tav>
                                        <p:tav tm="100000">
                                          <p:val>
                                            <p:strVal val="#ppt_x"/>
                                          </p:val>
                                        </p:tav>
                                      </p:tavLst>
                                    </p:anim>
                                    <p:anim calcmode="lin" valueType="num">
                                      <p:cBhvr additive="base">
                                        <p:cTn id="60" dur="500" fill="hold"/>
                                        <p:tgtEl>
                                          <p:spTgt spid="18"/>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1+#ppt_w/2"/>
                                          </p:val>
                                        </p:tav>
                                        <p:tav tm="100000">
                                          <p:val>
                                            <p:strVal val="#ppt_x"/>
                                          </p:val>
                                        </p:tav>
                                      </p:tavLst>
                                    </p:anim>
                                    <p:anim calcmode="lin" valueType="num">
                                      <p:cBhvr additive="base">
                                        <p:cTn id="64" dur="500" fill="hold"/>
                                        <p:tgtEl>
                                          <p:spTgt spid="19"/>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1+#ppt_w/2"/>
                                          </p:val>
                                        </p:tav>
                                        <p:tav tm="100000">
                                          <p:val>
                                            <p:strVal val="#ppt_x"/>
                                          </p:val>
                                        </p:tav>
                                      </p:tavLst>
                                    </p:anim>
                                    <p:anim calcmode="lin" valueType="num">
                                      <p:cBhvr additive="base">
                                        <p:cTn id="68" dur="500" fill="hold"/>
                                        <p:tgtEl>
                                          <p:spTgt spid="20"/>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0"/>
                                  </p:stCondLst>
                                  <p:childTnLst>
                                    <p:set>
                                      <p:cBhvr>
                                        <p:cTn id="70" dur="1" fill="hold">
                                          <p:stCondLst>
                                            <p:cond delay="0"/>
                                          </p:stCondLst>
                                        </p:cTn>
                                        <p:tgtEl>
                                          <p:spTgt spid="21"/>
                                        </p:tgtEl>
                                        <p:attrNameLst>
                                          <p:attrName>style.visibility</p:attrName>
                                        </p:attrNameLst>
                                      </p:cBhvr>
                                      <p:to>
                                        <p:strVal val="visible"/>
                                      </p:to>
                                    </p:set>
                                    <p:anim calcmode="lin" valueType="num">
                                      <p:cBhvr additive="base">
                                        <p:cTn id="71" dur="500" fill="hold"/>
                                        <p:tgtEl>
                                          <p:spTgt spid="21"/>
                                        </p:tgtEl>
                                        <p:attrNameLst>
                                          <p:attrName>ppt_x</p:attrName>
                                        </p:attrNameLst>
                                      </p:cBhvr>
                                      <p:tavLst>
                                        <p:tav tm="0">
                                          <p:val>
                                            <p:strVal val="1+#ppt_w/2"/>
                                          </p:val>
                                        </p:tav>
                                        <p:tav tm="100000">
                                          <p:val>
                                            <p:strVal val="#ppt_x"/>
                                          </p:val>
                                        </p:tav>
                                      </p:tavLst>
                                    </p:anim>
                                    <p:anim calcmode="lin" valueType="num">
                                      <p:cBhvr additive="base">
                                        <p:cTn id="72" dur="500" fill="hold"/>
                                        <p:tgtEl>
                                          <p:spTgt spid="21"/>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500" fill="hold"/>
                                        <p:tgtEl>
                                          <p:spTgt spid="22"/>
                                        </p:tgtEl>
                                        <p:attrNameLst>
                                          <p:attrName>ppt_x</p:attrName>
                                        </p:attrNameLst>
                                      </p:cBhvr>
                                      <p:tavLst>
                                        <p:tav tm="0">
                                          <p:val>
                                            <p:strVal val="1+#ppt_w/2"/>
                                          </p:val>
                                        </p:tav>
                                        <p:tav tm="100000">
                                          <p:val>
                                            <p:strVal val="#ppt_x"/>
                                          </p:val>
                                        </p:tav>
                                      </p:tavLst>
                                    </p:anim>
                                    <p:anim calcmode="lin" valueType="num">
                                      <p:cBhvr additive="base">
                                        <p:cTn id="76" dur="500" fill="hold"/>
                                        <p:tgtEl>
                                          <p:spTgt spid="22"/>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additive="base">
                                        <p:cTn id="79" dur="500" fill="hold"/>
                                        <p:tgtEl>
                                          <p:spTgt spid="23"/>
                                        </p:tgtEl>
                                        <p:attrNameLst>
                                          <p:attrName>ppt_x</p:attrName>
                                        </p:attrNameLst>
                                      </p:cBhvr>
                                      <p:tavLst>
                                        <p:tav tm="0">
                                          <p:val>
                                            <p:strVal val="1+#ppt_w/2"/>
                                          </p:val>
                                        </p:tav>
                                        <p:tav tm="100000">
                                          <p:val>
                                            <p:strVal val="#ppt_x"/>
                                          </p:val>
                                        </p:tav>
                                      </p:tavLst>
                                    </p:anim>
                                    <p:anim calcmode="lin" valueType="num">
                                      <p:cBhvr additive="base">
                                        <p:cTn id="80" dur="500" fill="hold"/>
                                        <p:tgtEl>
                                          <p:spTgt spid="23"/>
                                        </p:tgtEl>
                                        <p:attrNameLst>
                                          <p:attrName>ppt_y</p:attrName>
                                        </p:attrNameLst>
                                      </p:cBhvr>
                                      <p:tavLst>
                                        <p:tav tm="0">
                                          <p:val>
                                            <p:strVal val="#ppt_y"/>
                                          </p:val>
                                        </p:tav>
                                        <p:tav tm="100000">
                                          <p:val>
                                            <p:strVal val="#ppt_y"/>
                                          </p:val>
                                        </p:tav>
                                      </p:tavLst>
                                    </p:anim>
                                  </p:childTnLst>
                                </p:cTn>
                              </p:par>
                              <p:par>
                                <p:cTn id="81" presetID="2" presetClass="entr" presetSubtype="2" fill="hold" grpId="0" nodeType="with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1+#ppt_w/2"/>
                                          </p:val>
                                        </p:tav>
                                        <p:tav tm="100000">
                                          <p:val>
                                            <p:strVal val="#ppt_x"/>
                                          </p:val>
                                        </p:tav>
                                      </p:tavLst>
                                    </p:anim>
                                    <p:anim calcmode="lin" valueType="num">
                                      <p:cBhvr additive="base">
                                        <p:cTn id="8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additive="base">
                                        <p:cTn id="89" dur="500" fill="hold"/>
                                        <p:tgtEl>
                                          <p:spTgt spid="25"/>
                                        </p:tgtEl>
                                        <p:attrNameLst>
                                          <p:attrName>ppt_x</p:attrName>
                                        </p:attrNameLst>
                                      </p:cBhvr>
                                      <p:tavLst>
                                        <p:tav tm="0">
                                          <p:val>
                                            <p:strVal val="1+#ppt_w/2"/>
                                          </p:val>
                                        </p:tav>
                                        <p:tav tm="100000">
                                          <p:val>
                                            <p:strVal val="#ppt_x"/>
                                          </p:val>
                                        </p:tav>
                                      </p:tavLst>
                                    </p:anim>
                                    <p:anim calcmode="lin" valueType="num">
                                      <p:cBhvr additive="base">
                                        <p:cTn id="90" dur="500" fill="hold"/>
                                        <p:tgtEl>
                                          <p:spTgt spid="25"/>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additive="base">
                                        <p:cTn id="93" dur="500" fill="hold"/>
                                        <p:tgtEl>
                                          <p:spTgt spid="26"/>
                                        </p:tgtEl>
                                        <p:attrNameLst>
                                          <p:attrName>ppt_x</p:attrName>
                                        </p:attrNameLst>
                                      </p:cBhvr>
                                      <p:tavLst>
                                        <p:tav tm="0">
                                          <p:val>
                                            <p:strVal val="1+#ppt_w/2"/>
                                          </p:val>
                                        </p:tav>
                                        <p:tav tm="100000">
                                          <p:val>
                                            <p:strVal val="#ppt_x"/>
                                          </p:val>
                                        </p:tav>
                                      </p:tavLst>
                                    </p:anim>
                                    <p:anim calcmode="lin" valueType="num">
                                      <p:cBhvr additive="base">
                                        <p:cTn id="94" dur="500" fill="hold"/>
                                        <p:tgtEl>
                                          <p:spTgt spid="26"/>
                                        </p:tgtEl>
                                        <p:attrNameLst>
                                          <p:attrName>ppt_y</p:attrName>
                                        </p:attrNameLst>
                                      </p:cBhvr>
                                      <p:tavLst>
                                        <p:tav tm="0">
                                          <p:val>
                                            <p:strVal val="#ppt_y"/>
                                          </p:val>
                                        </p:tav>
                                        <p:tav tm="100000">
                                          <p:val>
                                            <p:strVal val="#ppt_y"/>
                                          </p:val>
                                        </p:tav>
                                      </p:tavLst>
                                    </p:anim>
                                  </p:childTnLst>
                                </p:cTn>
                              </p:par>
                              <p:par>
                                <p:cTn id="95" presetID="2" presetClass="entr" presetSubtype="2" fill="hold" grpId="0" nodeType="with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1+#ppt_w/2"/>
                                          </p:val>
                                        </p:tav>
                                        <p:tav tm="100000">
                                          <p:val>
                                            <p:strVal val="#ppt_x"/>
                                          </p:val>
                                        </p:tav>
                                      </p:tavLst>
                                    </p:anim>
                                    <p:anim calcmode="lin" valueType="num">
                                      <p:cBhvr additive="base">
                                        <p:cTn id="98" dur="500" fill="hold"/>
                                        <p:tgtEl>
                                          <p:spTgt spid="27"/>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additive="base">
                                        <p:cTn id="101" dur="500" fill="hold"/>
                                        <p:tgtEl>
                                          <p:spTgt spid="28"/>
                                        </p:tgtEl>
                                        <p:attrNameLst>
                                          <p:attrName>ppt_x</p:attrName>
                                        </p:attrNameLst>
                                      </p:cBhvr>
                                      <p:tavLst>
                                        <p:tav tm="0">
                                          <p:val>
                                            <p:strVal val="1+#ppt_w/2"/>
                                          </p:val>
                                        </p:tav>
                                        <p:tav tm="100000">
                                          <p:val>
                                            <p:strVal val="#ppt_x"/>
                                          </p:val>
                                        </p:tav>
                                      </p:tavLst>
                                    </p:anim>
                                    <p:anim calcmode="lin" valueType="num">
                                      <p:cBhvr additive="base">
                                        <p:cTn id="102" dur="500" fill="hold"/>
                                        <p:tgtEl>
                                          <p:spTgt spid="28"/>
                                        </p:tgtEl>
                                        <p:attrNameLst>
                                          <p:attrName>ppt_y</p:attrName>
                                        </p:attrNameLst>
                                      </p:cBhvr>
                                      <p:tavLst>
                                        <p:tav tm="0">
                                          <p:val>
                                            <p:strVal val="#ppt_y"/>
                                          </p:val>
                                        </p:tav>
                                        <p:tav tm="100000">
                                          <p:val>
                                            <p:strVal val="#ppt_y"/>
                                          </p:val>
                                        </p:tav>
                                      </p:tavLst>
                                    </p:anim>
                                  </p:childTnLst>
                                </p:cTn>
                              </p:par>
                              <p:par>
                                <p:cTn id="103" presetID="2" presetClass="entr" presetSubtype="2" fill="hold" grpId="0" nodeType="withEffect">
                                  <p:stCondLst>
                                    <p:cond delay="0"/>
                                  </p:stCondLst>
                                  <p:childTnLst>
                                    <p:set>
                                      <p:cBhvr>
                                        <p:cTn id="104" dur="1" fill="hold">
                                          <p:stCondLst>
                                            <p:cond delay="0"/>
                                          </p:stCondLst>
                                        </p:cTn>
                                        <p:tgtEl>
                                          <p:spTgt spid="29"/>
                                        </p:tgtEl>
                                        <p:attrNameLst>
                                          <p:attrName>style.visibility</p:attrName>
                                        </p:attrNameLst>
                                      </p:cBhvr>
                                      <p:to>
                                        <p:strVal val="visible"/>
                                      </p:to>
                                    </p:set>
                                    <p:anim calcmode="lin" valueType="num">
                                      <p:cBhvr additive="base">
                                        <p:cTn id="105" dur="500" fill="hold"/>
                                        <p:tgtEl>
                                          <p:spTgt spid="29"/>
                                        </p:tgtEl>
                                        <p:attrNameLst>
                                          <p:attrName>ppt_x</p:attrName>
                                        </p:attrNameLst>
                                      </p:cBhvr>
                                      <p:tavLst>
                                        <p:tav tm="0">
                                          <p:val>
                                            <p:strVal val="1+#ppt_w/2"/>
                                          </p:val>
                                        </p:tav>
                                        <p:tav tm="100000">
                                          <p:val>
                                            <p:strVal val="#ppt_x"/>
                                          </p:val>
                                        </p:tav>
                                      </p:tavLst>
                                    </p:anim>
                                    <p:anim calcmode="lin" valueType="num">
                                      <p:cBhvr additive="base">
                                        <p:cTn id="106" dur="500" fill="hold"/>
                                        <p:tgtEl>
                                          <p:spTgt spid="29"/>
                                        </p:tgtEl>
                                        <p:attrNameLst>
                                          <p:attrName>ppt_y</p:attrName>
                                        </p:attrNameLst>
                                      </p:cBhvr>
                                      <p:tavLst>
                                        <p:tav tm="0">
                                          <p:val>
                                            <p:strVal val="#ppt_y"/>
                                          </p:val>
                                        </p:tav>
                                        <p:tav tm="100000">
                                          <p:val>
                                            <p:strVal val="#ppt_y"/>
                                          </p:val>
                                        </p:tav>
                                      </p:tavLst>
                                    </p:anim>
                                  </p:childTnLst>
                                </p:cTn>
                              </p:par>
                              <p:par>
                                <p:cTn id="107" presetID="2" presetClass="entr" presetSubtype="2" fill="hold" grpId="0" nodeType="withEffect">
                                  <p:stCondLst>
                                    <p:cond delay="0"/>
                                  </p:stCondLst>
                                  <p:childTnLst>
                                    <p:set>
                                      <p:cBhvr>
                                        <p:cTn id="108" dur="1" fill="hold">
                                          <p:stCondLst>
                                            <p:cond delay="0"/>
                                          </p:stCondLst>
                                        </p:cTn>
                                        <p:tgtEl>
                                          <p:spTgt spid="30"/>
                                        </p:tgtEl>
                                        <p:attrNameLst>
                                          <p:attrName>style.visibility</p:attrName>
                                        </p:attrNameLst>
                                      </p:cBhvr>
                                      <p:to>
                                        <p:strVal val="visible"/>
                                      </p:to>
                                    </p:set>
                                    <p:anim calcmode="lin" valueType="num">
                                      <p:cBhvr additive="base">
                                        <p:cTn id="109" dur="500" fill="hold"/>
                                        <p:tgtEl>
                                          <p:spTgt spid="30"/>
                                        </p:tgtEl>
                                        <p:attrNameLst>
                                          <p:attrName>ppt_x</p:attrName>
                                        </p:attrNameLst>
                                      </p:cBhvr>
                                      <p:tavLst>
                                        <p:tav tm="0">
                                          <p:val>
                                            <p:strVal val="1+#ppt_w/2"/>
                                          </p:val>
                                        </p:tav>
                                        <p:tav tm="100000">
                                          <p:val>
                                            <p:strVal val="#ppt_x"/>
                                          </p:val>
                                        </p:tav>
                                      </p:tavLst>
                                    </p:anim>
                                    <p:anim calcmode="lin" valueType="num">
                                      <p:cBhvr additive="base">
                                        <p:cTn id="110" dur="500" fill="hold"/>
                                        <p:tgtEl>
                                          <p:spTgt spid="30"/>
                                        </p:tgtEl>
                                        <p:attrNameLst>
                                          <p:attrName>ppt_y</p:attrName>
                                        </p:attrNameLst>
                                      </p:cBhvr>
                                      <p:tavLst>
                                        <p:tav tm="0">
                                          <p:val>
                                            <p:strVal val="#ppt_y"/>
                                          </p:val>
                                        </p:tav>
                                        <p:tav tm="100000">
                                          <p:val>
                                            <p:strVal val="#ppt_y"/>
                                          </p:val>
                                        </p:tav>
                                      </p:tavLst>
                                    </p:anim>
                                  </p:childTnLst>
                                </p:cTn>
                              </p:par>
                              <p:par>
                                <p:cTn id="111" presetID="2" presetClass="entr" presetSubtype="2" fill="hold" grpId="0" nodeType="withEffect">
                                  <p:stCondLst>
                                    <p:cond delay="0"/>
                                  </p:stCondLst>
                                  <p:childTnLst>
                                    <p:set>
                                      <p:cBhvr>
                                        <p:cTn id="112" dur="1" fill="hold">
                                          <p:stCondLst>
                                            <p:cond delay="0"/>
                                          </p:stCondLst>
                                        </p:cTn>
                                        <p:tgtEl>
                                          <p:spTgt spid="31"/>
                                        </p:tgtEl>
                                        <p:attrNameLst>
                                          <p:attrName>style.visibility</p:attrName>
                                        </p:attrNameLst>
                                      </p:cBhvr>
                                      <p:to>
                                        <p:strVal val="visible"/>
                                      </p:to>
                                    </p:set>
                                    <p:anim calcmode="lin" valueType="num">
                                      <p:cBhvr additive="base">
                                        <p:cTn id="113" dur="500" fill="hold"/>
                                        <p:tgtEl>
                                          <p:spTgt spid="31"/>
                                        </p:tgtEl>
                                        <p:attrNameLst>
                                          <p:attrName>ppt_x</p:attrName>
                                        </p:attrNameLst>
                                      </p:cBhvr>
                                      <p:tavLst>
                                        <p:tav tm="0">
                                          <p:val>
                                            <p:strVal val="1+#ppt_w/2"/>
                                          </p:val>
                                        </p:tav>
                                        <p:tav tm="100000">
                                          <p:val>
                                            <p:strVal val="#ppt_x"/>
                                          </p:val>
                                        </p:tav>
                                      </p:tavLst>
                                    </p:anim>
                                    <p:anim calcmode="lin" valueType="num">
                                      <p:cBhvr additive="base">
                                        <p:cTn id="114" dur="500" fill="hold"/>
                                        <p:tgtEl>
                                          <p:spTgt spid="31"/>
                                        </p:tgtEl>
                                        <p:attrNameLst>
                                          <p:attrName>ppt_y</p:attrName>
                                        </p:attrNameLst>
                                      </p:cBhvr>
                                      <p:tavLst>
                                        <p:tav tm="0">
                                          <p:val>
                                            <p:strVal val="#ppt_y"/>
                                          </p:val>
                                        </p:tav>
                                        <p:tav tm="100000">
                                          <p:val>
                                            <p:strVal val="#ppt_y"/>
                                          </p:val>
                                        </p:tav>
                                      </p:tavLst>
                                    </p:anim>
                                  </p:childTnLst>
                                </p:cTn>
                              </p:par>
                              <p:par>
                                <p:cTn id="115" presetID="2" presetClass="entr" presetSubtype="2"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additive="base">
                                        <p:cTn id="117" dur="500" fill="hold"/>
                                        <p:tgtEl>
                                          <p:spTgt spid="32"/>
                                        </p:tgtEl>
                                        <p:attrNameLst>
                                          <p:attrName>ppt_x</p:attrName>
                                        </p:attrNameLst>
                                      </p:cBhvr>
                                      <p:tavLst>
                                        <p:tav tm="0">
                                          <p:val>
                                            <p:strVal val="1+#ppt_w/2"/>
                                          </p:val>
                                        </p:tav>
                                        <p:tav tm="100000">
                                          <p:val>
                                            <p:strVal val="#ppt_x"/>
                                          </p:val>
                                        </p:tav>
                                      </p:tavLst>
                                    </p:anim>
                                    <p:anim calcmode="lin" valueType="num">
                                      <p:cBhvr additive="base">
                                        <p:cTn id="118"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33"/>
                                        </p:tgtEl>
                                        <p:attrNameLst>
                                          <p:attrName>style.visibility</p:attrName>
                                        </p:attrNameLst>
                                      </p:cBhvr>
                                      <p:to>
                                        <p:strVal val="visible"/>
                                      </p:to>
                                    </p:set>
                                    <p:anim calcmode="lin" valueType="num">
                                      <p:cBhvr additive="base">
                                        <p:cTn id="123" dur="500" fill="hold"/>
                                        <p:tgtEl>
                                          <p:spTgt spid="33"/>
                                        </p:tgtEl>
                                        <p:attrNameLst>
                                          <p:attrName>ppt_x</p:attrName>
                                        </p:attrNameLst>
                                      </p:cBhvr>
                                      <p:tavLst>
                                        <p:tav tm="0">
                                          <p:val>
                                            <p:strVal val="#ppt_x"/>
                                          </p:val>
                                        </p:tav>
                                        <p:tav tm="100000">
                                          <p:val>
                                            <p:strVal val="#ppt_x"/>
                                          </p:val>
                                        </p:tav>
                                      </p:tavLst>
                                    </p:anim>
                                    <p:anim calcmode="lin" valueType="num">
                                      <p:cBhvr additive="base">
                                        <p:cTn id="124" dur="500" fill="hold"/>
                                        <p:tgtEl>
                                          <p:spTgt spid="33"/>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34"/>
                                        </p:tgtEl>
                                        <p:attrNameLst>
                                          <p:attrName>style.visibility</p:attrName>
                                        </p:attrNameLst>
                                      </p:cBhvr>
                                      <p:to>
                                        <p:strVal val="visible"/>
                                      </p:to>
                                    </p:set>
                                    <p:anim calcmode="lin" valueType="num">
                                      <p:cBhvr additive="base">
                                        <p:cTn id="127" dur="500" fill="hold"/>
                                        <p:tgtEl>
                                          <p:spTgt spid="34"/>
                                        </p:tgtEl>
                                        <p:attrNameLst>
                                          <p:attrName>ppt_x</p:attrName>
                                        </p:attrNameLst>
                                      </p:cBhvr>
                                      <p:tavLst>
                                        <p:tav tm="0">
                                          <p:val>
                                            <p:strVal val="#ppt_x"/>
                                          </p:val>
                                        </p:tav>
                                        <p:tav tm="100000">
                                          <p:val>
                                            <p:strVal val="#ppt_x"/>
                                          </p:val>
                                        </p:tav>
                                      </p:tavLst>
                                    </p:anim>
                                    <p:anim calcmode="lin" valueType="num">
                                      <p:cBhvr additive="base">
                                        <p:cTn id="12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animBg="1"/>
      <p:bldP spid="10" grpId="0" animBg="1"/>
      <p:bldP spid="11" grpId="0"/>
      <p:bldP spid="12" grpId="0"/>
      <p:bldP spid="13" grpId="0" animBg="1"/>
      <p:bldP spid="14" grpId="0" animBg="1"/>
      <p:bldP spid="15" grpId="0"/>
      <p:bldP spid="16" grpId="0"/>
      <p:bldP spid="17" grpId="0" animBg="1"/>
      <p:bldP spid="18" grpId="0" animBg="1"/>
      <p:bldP spid="19" grpId="0"/>
      <p:bldP spid="20" grpId="0"/>
      <p:bldP spid="21" grpId="0" animBg="1"/>
      <p:bldP spid="22" grpId="0" animBg="1"/>
      <p:bldP spid="23" grpId="0"/>
      <p:bldP spid="24" grpId="0"/>
      <p:bldP spid="25" grpId="0" animBg="1"/>
      <p:bldP spid="26" grpId="0"/>
      <p:bldP spid="27" grpId="0"/>
      <p:bldP spid="28" grpId="0"/>
      <p:bldP spid="29" grpId="0"/>
      <p:bldP spid="30" grpId="0"/>
      <p:bldP spid="31" grpId="0"/>
      <p:bldP spid="32" grpId="0"/>
      <p:bldP spid="33" grpId="0" animBg="1"/>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YOUR PLAYBOOK</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Your Next Ninety Days</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Rectangle 5"/>
          <p:cNvSpPr/>
          <p:nvPr/>
        </p:nvSpPr>
        <p:spPr>
          <a:xfrm>
            <a:off x="457200" y="135331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p:cNvSpPr txBox="1"/>
          <p:nvPr/>
        </p:nvSpPr>
        <p:spPr>
          <a:xfrm>
            <a:off x="676656" y="1554480"/>
            <a:ext cx="2121408" cy="475488"/>
          </a:xfrm>
          <a:prstGeom prst="rect">
            <a:avLst/>
          </a:prstGeom>
          <a:noFill/>
        </p:spPr>
        <p:txBody>
          <a:bodyPr wrap="square" lIns="0" tIns="0" rIns="0" bIns="0" anchor="t">
            <a:spAutoFit/>
          </a:bodyPr>
          <a:lstStyle/>
          <a:p>
            <a:pPr algn="l">
              <a:lnSpc>
                <a:spcPct val="105000"/>
              </a:lnSpc>
              <a:spcAft>
                <a:spcPts val="0"/>
              </a:spcAft>
            </a:pPr>
            <a:r>
              <a:rPr sz="1200" b="1" i="0">
                <a:solidFill>
                  <a:srgbClr val="1B2A4A"/>
                </a:solidFill>
                <a:latin typeface="Calibri"/>
              </a:rPr>
              <a:t>01  Know your own number</a:t>
            </a:r>
          </a:p>
        </p:txBody>
      </p:sp>
      <p:sp>
        <p:nvSpPr>
          <p:cNvPr id="8" name="TextBox 7"/>
          <p:cNvSpPr txBox="1"/>
          <p:nvPr/>
        </p:nvSpPr>
        <p:spPr>
          <a:xfrm>
            <a:off x="676656" y="2048256"/>
            <a:ext cx="2121408" cy="530352"/>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Write down your 2026 sides and volume. Compare to 11.7 and $5.3M.</a:t>
            </a:r>
          </a:p>
        </p:txBody>
      </p:sp>
      <p:sp>
        <p:nvSpPr>
          <p:cNvPr id="9" name="Rectangle 8"/>
          <p:cNvSpPr/>
          <p:nvPr/>
        </p:nvSpPr>
        <p:spPr>
          <a:xfrm>
            <a:off x="329184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Rectangle 9"/>
          <p:cNvSpPr/>
          <p:nvPr/>
        </p:nvSpPr>
        <p:spPr>
          <a:xfrm>
            <a:off x="3291840" y="135331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1" name="TextBox 10"/>
          <p:cNvSpPr txBox="1"/>
          <p:nvPr/>
        </p:nvSpPr>
        <p:spPr>
          <a:xfrm>
            <a:off x="3511296" y="1554480"/>
            <a:ext cx="2121408" cy="475488"/>
          </a:xfrm>
          <a:prstGeom prst="rect">
            <a:avLst/>
          </a:prstGeom>
          <a:noFill/>
        </p:spPr>
        <p:txBody>
          <a:bodyPr wrap="square" lIns="0" tIns="0" rIns="0" bIns="0" anchor="t">
            <a:spAutoFit/>
          </a:bodyPr>
          <a:lstStyle/>
          <a:p>
            <a:pPr algn="l">
              <a:lnSpc>
                <a:spcPct val="105000"/>
              </a:lnSpc>
              <a:spcAft>
                <a:spcPts val="0"/>
              </a:spcAft>
            </a:pPr>
            <a:r>
              <a:rPr sz="1200" b="1" i="0">
                <a:solidFill>
                  <a:srgbClr val="1B2A4A"/>
                </a:solidFill>
                <a:latin typeface="Calibri"/>
              </a:rPr>
              <a:t>02  Clean up your web presence</a:t>
            </a:r>
          </a:p>
        </p:txBody>
      </p:sp>
      <p:sp>
        <p:nvSpPr>
          <p:cNvPr id="12" name="TextBox 11"/>
          <p:cNvSpPr txBox="1"/>
          <p:nvPr/>
        </p:nvSpPr>
        <p:spPr>
          <a:xfrm>
            <a:off x="3511296" y="2048256"/>
            <a:ext cx="2121408" cy="530352"/>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Profile, photo, bio, service area, and every listing on remax.com.</a:t>
            </a:r>
          </a:p>
        </p:txBody>
      </p:sp>
      <p:sp>
        <p:nvSpPr>
          <p:cNvPr id="13" name="Rectangle 12"/>
          <p:cNvSpPr/>
          <p:nvPr/>
        </p:nvSpPr>
        <p:spPr>
          <a:xfrm>
            <a:off x="612648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4" name="Rectangle 13"/>
          <p:cNvSpPr/>
          <p:nvPr/>
        </p:nvSpPr>
        <p:spPr>
          <a:xfrm>
            <a:off x="6126480" y="135331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6345936" y="1554480"/>
            <a:ext cx="2121408" cy="475488"/>
          </a:xfrm>
          <a:prstGeom prst="rect">
            <a:avLst/>
          </a:prstGeom>
          <a:noFill/>
        </p:spPr>
        <p:txBody>
          <a:bodyPr wrap="square" lIns="0" tIns="0" rIns="0" bIns="0" anchor="t">
            <a:spAutoFit/>
          </a:bodyPr>
          <a:lstStyle/>
          <a:p>
            <a:pPr algn="l">
              <a:lnSpc>
                <a:spcPct val="105000"/>
              </a:lnSpc>
              <a:spcAft>
                <a:spcPts val="0"/>
              </a:spcAft>
            </a:pPr>
            <a:r>
              <a:rPr sz="1200" b="1" i="0">
                <a:solidFill>
                  <a:srgbClr val="1B2A4A"/>
                </a:solidFill>
                <a:latin typeface="Calibri"/>
              </a:rPr>
              <a:t>03  Ask three questions</a:t>
            </a:r>
          </a:p>
        </p:txBody>
      </p:sp>
      <p:sp>
        <p:nvSpPr>
          <p:cNvPr id="16" name="TextBox 15"/>
          <p:cNvSpPr txBox="1"/>
          <p:nvPr/>
        </p:nvSpPr>
        <p:spPr>
          <a:xfrm>
            <a:off x="6345936" y="2048256"/>
            <a:ext cx="2121408" cy="530352"/>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How leads route, what tech is coming, what changes on paper.</a:t>
            </a:r>
          </a:p>
        </p:txBody>
      </p:sp>
      <p:sp>
        <p:nvSpPr>
          <p:cNvPr id="17" name="Rectangle 16"/>
          <p:cNvSpPr/>
          <p:nvPr/>
        </p:nvSpPr>
        <p:spPr>
          <a:xfrm>
            <a:off x="45720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Rectangle 17"/>
          <p:cNvSpPr/>
          <p:nvPr/>
        </p:nvSpPr>
        <p:spPr>
          <a:xfrm>
            <a:off x="457200" y="281635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9" name="TextBox 18"/>
          <p:cNvSpPr txBox="1"/>
          <p:nvPr/>
        </p:nvSpPr>
        <p:spPr>
          <a:xfrm>
            <a:off x="676656" y="3017520"/>
            <a:ext cx="2121408" cy="475488"/>
          </a:xfrm>
          <a:prstGeom prst="rect">
            <a:avLst/>
          </a:prstGeom>
          <a:noFill/>
        </p:spPr>
        <p:txBody>
          <a:bodyPr wrap="square" lIns="0" tIns="0" rIns="0" bIns="0" anchor="t">
            <a:spAutoFit/>
          </a:bodyPr>
          <a:lstStyle/>
          <a:p>
            <a:pPr algn="l">
              <a:lnSpc>
                <a:spcPct val="105000"/>
              </a:lnSpc>
              <a:spcAft>
                <a:spcPts val="0"/>
              </a:spcAft>
            </a:pPr>
            <a:r>
              <a:rPr sz="1200" b="1" i="0">
                <a:solidFill>
                  <a:srgbClr val="1B2A4A"/>
                </a:solidFill>
                <a:latin typeface="Calibri"/>
              </a:rPr>
              <a:t>04  Try one tool, not five</a:t>
            </a:r>
          </a:p>
        </p:txBody>
      </p:sp>
      <p:sp>
        <p:nvSpPr>
          <p:cNvPr id="20" name="TextBox 19"/>
          <p:cNvSpPr txBox="1"/>
          <p:nvPr/>
        </p:nvSpPr>
        <p:spPr>
          <a:xfrm>
            <a:off x="676656" y="3511296"/>
            <a:ext cx="2121408" cy="530352"/>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When HeyLeo reaches your office, run it on real leads for 30 days.</a:t>
            </a:r>
          </a:p>
        </p:txBody>
      </p:sp>
      <p:sp>
        <p:nvSpPr>
          <p:cNvPr id="21" name="Rectangle 20"/>
          <p:cNvSpPr/>
          <p:nvPr/>
        </p:nvSpPr>
        <p:spPr>
          <a:xfrm>
            <a:off x="329184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Rectangle 21"/>
          <p:cNvSpPr/>
          <p:nvPr/>
        </p:nvSpPr>
        <p:spPr>
          <a:xfrm>
            <a:off x="3291840" y="281635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3" name="TextBox 22"/>
          <p:cNvSpPr txBox="1"/>
          <p:nvPr/>
        </p:nvSpPr>
        <p:spPr>
          <a:xfrm>
            <a:off x="3511296" y="3017520"/>
            <a:ext cx="2121408" cy="475488"/>
          </a:xfrm>
          <a:prstGeom prst="rect">
            <a:avLst/>
          </a:prstGeom>
          <a:noFill/>
        </p:spPr>
        <p:txBody>
          <a:bodyPr wrap="square" lIns="0" tIns="0" rIns="0" bIns="0" anchor="t">
            <a:spAutoFit/>
          </a:bodyPr>
          <a:lstStyle/>
          <a:p>
            <a:pPr algn="l">
              <a:lnSpc>
                <a:spcPct val="105000"/>
              </a:lnSpc>
              <a:spcAft>
                <a:spcPts val="0"/>
              </a:spcAft>
            </a:pPr>
            <a:r>
              <a:rPr sz="1200" b="1" i="0">
                <a:solidFill>
                  <a:srgbClr val="1B2A4A"/>
                </a:solidFill>
                <a:latin typeface="Calibri"/>
              </a:rPr>
              <a:t>05  Recruit from outside</a:t>
            </a:r>
          </a:p>
        </p:txBody>
      </p:sp>
      <p:sp>
        <p:nvSpPr>
          <p:cNvPr id="24" name="TextBox 23"/>
          <p:cNvSpPr txBox="1"/>
          <p:nvPr/>
        </p:nvSpPr>
        <p:spPr>
          <a:xfrm>
            <a:off x="3511296" y="3511296"/>
            <a:ext cx="2121408" cy="530352"/>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Growth is meant to come from outside the group, not across it.</a:t>
            </a:r>
          </a:p>
        </p:txBody>
      </p:sp>
      <p:sp>
        <p:nvSpPr>
          <p:cNvPr id="25" name="Rectangle 24"/>
          <p:cNvSpPr/>
          <p:nvPr/>
        </p:nvSpPr>
        <p:spPr>
          <a:xfrm>
            <a:off x="612648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Rectangle 25"/>
          <p:cNvSpPr/>
          <p:nvPr/>
        </p:nvSpPr>
        <p:spPr>
          <a:xfrm>
            <a:off x="6126480" y="281635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7" name="TextBox 26"/>
          <p:cNvSpPr txBox="1"/>
          <p:nvPr/>
        </p:nvSpPr>
        <p:spPr>
          <a:xfrm>
            <a:off x="6345936" y="3017520"/>
            <a:ext cx="2121408" cy="475488"/>
          </a:xfrm>
          <a:prstGeom prst="rect">
            <a:avLst/>
          </a:prstGeom>
          <a:noFill/>
        </p:spPr>
        <p:txBody>
          <a:bodyPr wrap="square" lIns="0" tIns="0" rIns="0" bIns="0" anchor="t">
            <a:spAutoFit/>
          </a:bodyPr>
          <a:lstStyle/>
          <a:p>
            <a:pPr algn="l">
              <a:lnSpc>
                <a:spcPct val="105000"/>
              </a:lnSpc>
              <a:spcAft>
                <a:spcPts val="0"/>
              </a:spcAft>
            </a:pPr>
            <a:r>
              <a:rPr sz="1200" b="1" i="0">
                <a:solidFill>
                  <a:srgbClr val="1B2A4A"/>
                </a:solidFill>
                <a:latin typeface="Calibri"/>
              </a:rPr>
              <a:t>06  Put R4 on the calendar</a:t>
            </a:r>
          </a:p>
        </p:txBody>
      </p:sp>
      <p:sp>
        <p:nvSpPr>
          <p:cNvPr id="28" name="TextBox 27"/>
          <p:cNvSpPr txBox="1"/>
          <p:nvPr/>
        </p:nvSpPr>
        <p:spPr>
          <a:xfrm>
            <a:off x="6345936" y="3511296"/>
            <a:ext cx="2121408" cy="530352"/>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February 2027. Show up with your numbers and your questions.</a:t>
            </a:r>
          </a:p>
        </p:txBody>
      </p:sp>
      <p:sp>
        <p:nvSpPr>
          <p:cNvPr id="29" name="Rectangle 28"/>
          <p:cNvSpPr/>
          <p:nvPr/>
        </p:nvSpPr>
        <p:spPr>
          <a:xfrm>
            <a:off x="457200" y="4261104"/>
            <a:ext cx="8229600" cy="402336"/>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0" name="TextBox 29"/>
          <p:cNvSpPr txBox="1"/>
          <p:nvPr/>
        </p:nvSpPr>
        <p:spPr>
          <a:xfrm>
            <a:off x="713232" y="4306824"/>
            <a:ext cx="7717536" cy="310896"/>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The standard leadership asked for: </a:t>
            </a:r>
            <a:r>
              <a:rPr sz="1150" b="0" i="0">
                <a:solidFill>
                  <a:srgbClr val="FFFFFF"/>
                </a:solidFill>
                <a:latin typeface="Calibri"/>
              </a:rPr>
              <a:t>judge us on delivery, tell us when we get it wrong, and work with us.</a:t>
            </a:r>
          </a:p>
        </p:txBody>
      </p:sp>
      <p:sp>
        <p:nvSpPr>
          <p:cNvPr id="32" name="TextBox 31"/>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0-#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0-#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1+#ppt_w/2"/>
                                          </p:val>
                                        </p:tav>
                                        <p:tav tm="100000">
                                          <p:val>
                                            <p:strVal val="#ppt_x"/>
                                          </p:val>
                                        </p:tav>
                                      </p:tavLst>
                                    </p:anim>
                                    <p:anim calcmode="lin" valueType="num">
                                      <p:cBhvr additive="base">
                                        <p:cTn id="58" dur="500" fill="hold"/>
                                        <p:tgtEl>
                                          <p:spTgt spid="17"/>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1+#ppt_w/2"/>
                                          </p:val>
                                        </p:tav>
                                        <p:tav tm="100000">
                                          <p:val>
                                            <p:strVal val="#ppt_x"/>
                                          </p:val>
                                        </p:tav>
                                      </p:tavLst>
                                    </p:anim>
                                    <p:anim calcmode="lin" valueType="num">
                                      <p:cBhvr additive="base">
                                        <p:cTn id="62" dur="500" fill="hold"/>
                                        <p:tgtEl>
                                          <p:spTgt spid="18"/>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1+#ppt_w/2"/>
                                          </p:val>
                                        </p:tav>
                                        <p:tav tm="100000">
                                          <p:val>
                                            <p:strVal val="#ppt_x"/>
                                          </p:val>
                                        </p:tav>
                                      </p:tavLst>
                                    </p:anim>
                                    <p:anim calcmode="lin" valueType="num">
                                      <p:cBhvr additive="base">
                                        <p:cTn id="66" dur="500" fill="hold"/>
                                        <p:tgtEl>
                                          <p:spTgt spid="19"/>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1+#ppt_w/2"/>
                                          </p:val>
                                        </p:tav>
                                        <p:tav tm="100000">
                                          <p:val>
                                            <p:strVal val="#ppt_x"/>
                                          </p:val>
                                        </p:tav>
                                      </p:tavLst>
                                    </p:anim>
                                    <p:anim calcmode="lin" valueType="num">
                                      <p:cBhvr additive="base">
                                        <p:cTn id="70" dur="500" fill="hold"/>
                                        <p:tgtEl>
                                          <p:spTgt spid="20"/>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1+#ppt_w/2"/>
                                          </p:val>
                                        </p:tav>
                                        <p:tav tm="100000">
                                          <p:val>
                                            <p:strVal val="#ppt_x"/>
                                          </p:val>
                                        </p:tav>
                                      </p:tavLst>
                                    </p:anim>
                                    <p:anim calcmode="lin" valueType="num">
                                      <p:cBhvr additive="base">
                                        <p:cTn id="74" dur="500" fill="hold"/>
                                        <p:tgtEl>
                                          <p:spTgt spid="21"/>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1+#ppt_w/2"/>
                                          </p:val>
                                        </p:tav>
                                        <p:tav tm="100000">
                                          <p:val>
                                            <p:strVal val="#ppt_x"/>
                                          </p:val>
                                        </p:tav>
                                      </p:tavLst>
                                    </p:anim>
                                    <p:anim calcmode="lin" valueType="num">
                                      <p:cBhvr additive="base">
                                        <p:cTn id="78" dur="500" fill="hold"/>
                                        <p:tgtEl>
                                          <p:spTgt spid="22"/>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1+#ppt_w/2"/>
                                          </p:val>
                                        </p:tav>
                                        <p:tav tm="100000">
                                          <p:val>
                                            <p:strVal val="#ppt_x"/>
                                          </p:val>
                                        </p:tav>
                                      </p:tavLst>
                                    </p:anim>
                                    <p:anim calcmode="lin" valueType="num">
                                      <p:cBhvr additive="base">
                                        <p:cTn id="82" dur="500" fill="hold"/>
                                        <p:tgtEl>
                                          <p:spTgt spid="23"/>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1+#ppt_w/2"/>
                                          </p:val>
                                        </p:tav>
                                        <p:tav tm="100000">
                                          <p:val>
                                            <p:strVal val="#ppt_x"/>
                                          </p:val>
                                        </p:tav>
                                      </p:tavLst>
                                    </p:anim>
                                    <p:anim calcmode="lin" valueType="num">
                                      <p:cBhvr additive="base">
                                        <p:cTn id="86" dur="500" fill="hold"/>
                                        <p:tgtEl>
                                          <p:spTgt spid="24"/>
                                        </p:tgtEl>
                                        <p:attrNameLst>
                                          <p:attrName>ppt_y</p:attrName>
                                        </p:attrNameLst>
                                      </p:cBhvr>
                                      <p:tavLst>
                                        <p:tav tm="0">
                                          <p:val>
                                            <p:strVal val="#ppt_y"/>
                                          </p:val>
                                        </p:tav>
                                        <p:tav tm="100000">
                                          <p:val>
                                            <p:strVal val="#ppt_y"/>
                                          </p:val>
                                        </p:tav>
                                      </p:tavLst>
                                    </p:anim>
                                  </p:childTnLst>
                                </p:cTn>
                              </p:par>
                              <p:par>
                                <p:cTn id="87" presetID="2" presetClass="entr" presetSubtype="2"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additive="base">
                                        <p:cTn id="89" dur="500" fill="hold"/>
                                        <p:tgtEl>
                                          <p:spTgt spid="25"/>
                                        </p:tgtEl>
                                        <p:attrNameLst>
                                          <p:attrName>ppt_x</p:attrName>
                                        </p:attrNameLst>
                                      </p:cBhvr>
                                      <p:tavLst>
                                        <p:tav tm="0">
                                          <p:val>
                                            <p:strVal val="1+#ppt_w/2"/>
                                          </p:val>
                                        </p:tav>
                                        <p:tav tm="100000">
                                          <p:val>
                                            <p:strVal val="#ppt_x"/>
                                          </p:val>
                                        </p:tav>
                                      </p:tavLst>
                                    </p:anim>
                                    <p:anim calcmode="lin" valueType="num">
                                      <p:cBhvr additive="base">
                                        <p:cTn id="90" dur="500" fill="hold"/>
                                        <p:tgtEl>
                                          <p:spTgt spid="25"/>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additive="base">
                                        <p:cTn id="93" dur="500" fill="hold"/>
                                        <p:tgtEl>
                                          <p:spTgt spid="26"/>
                                        </p:tgtEl>
                                        <p:attrNameLst>
                                          <p:attrName>ppt_x</p:attrName>
                                        </p:attrNameLst>
                                      </p:cBhvr>
                                      <p:tavLst>
                                        <p:tav tm="0">
                                          <p:val>
                                            <p:strVal val="1+#ppt_w/2"/>
                                          </p:val>
                                        </p:tav>
                                        <p:tav tm="100000">
                                          <p:val>
                                            <p:strVal val="#ppt_x"/>
                                          </p:val>
                                        </p:tav>
                                      </p:tavLst>
                                    </p:anim>
                                    <p:anim calcmode="lin" valueType="num">
                                      <p:cBhvr additive="base">
                                        <p:cTn id="94" dur="500" fill="hold"/>
                                        <p:tgtEl>
                                          <p:spTgt spid="26"/>
                                        </p:tgtEl>
                                        <p:attrNameLst>
                                          <p:attrName>ppt_y</p:attrName>
                                        </p:attrNameLst>
                                      </p:cBhvr>
                                      <p:tavLst>
                                        <p:tav tm="0">
                                          <p:val>
                                            <p:strVal val="#ppt_y"/>
                                          </p:val>
                                        </p:tav>
                                        <p:tav tm="100000">
                                          <p:val>
                                            <p:strVal val="#ppt_y"/>
                                          </p:val>
                                        </p:tav>
                                      </p:tavLst>
                                    </p:anim>
                                  </p:childTnLst>
                                </p:cTn>
                              </p:par>
                              <p:par>
                                <p:cTn id="95" presetID="2" presetClass="entr" presetSubtype="2" fill="hold" grpId="0" nodeType="with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1+#ppt_w/2"/>
                                          </p:val>
                                        </p:tav>
                                        <p:tav tm="100000">
                                          <p:val>
                                            <p:strVal val="#ppt_x"/>
                                          </p:val>
                                        </p:tav>
                                      </p:tavLst>
                                    </p:anim>
                                    <p:anim calcmode="lin" valueType="num">
                                      <p:cBhvr additive="base">
                                        <p:cTn id="98" dur="500" fill="hold"/>
                                        <p:tgtEl>
                                          <p:spTgt spid="27"/>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additive="base">
                                        <p:cTn id="101" dur="500" fill="hold"/>
                                        <p:tgtEl>
                                          <p:spTgt spid="28"/>
                                        </p:tgtEl>
                                        <p:attrNameLst>
                                          <p:attrName>ppt_x</p:attrName>
                                        </p:attrNameLst>
                                      </p:cBhvr>
                                      <p:tavLst>
                                        <p:tav tm="0">
                                          <p:val>
                                            <p:strVal val="1+#ppt_w/2"/>
                                          </p:val>
                                        </p:tav>
                                        <p:tav tm="100000">
                                          <p:val>
                                            <p:strVal val="#ppt_x"/>
                                          </p:val>
                                        </p:tav>
                                      </p:tavLst>
                                    </p:anim>
                                    <p:anim calcmode="lin" valueType="num">
                                      <p:cBhvr additive="base">
                                        <p:cTn id="10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9"/>
                                        </p:tgtEl>
                                        <p:attrNameLst>
                                          <p:attrName>style.visibility</p:attrName>
                                        </p:attrNameLst>
                                      </p:cBhvr>
                                      <p:to>
                                        <p:strVal val="visible"/>
                                      </p:to>
                                    </p:set>
                                    <p:anim calcmode="lin" valueType="num">
                                      <p:cBhvr additive="base">
                                        <p:cTn id="107" dur="500" fill="hold"/>
                                        <p:tgtEl>
                                          <p:spTgt spid="29"/>
                                        </p:tgtEl>
                                        <p:attrNameLst>
                                          <p:attrName>ppt_x</p:attrName>
                                        </p:attrNameLst>
                                      </p:cBhvr>
                                      <p:tavLst>
                                        <p:tav tm="0">
                                          <p:val>
                                            <p:strVal val="#ppt_x"/>
                                          </p:val>
                                        </p:tav>
                                        <p:tav tm="100000">
                                          <p:val>
                                            <p:strVal val="#ppt_x"/>
                                          </p:val>
                                        </p:tav>
                                      </p:tavLst>
                                    </p:anim>
                                    <p:anim calcmode="lin" valueType="num">
                                      <p:cBhvr additive="base">
                                        <p:cTn id="108" dur="500" fill="hold"/>
                                        <p:tgtEl>
                                          <p:spTgt spid="29"/>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30"/>
                                        </p:tgtEl>
                                        <p:attrNameLst>
                                          <p:attrName>style.visibility</p:attrName>
                                        </p:attrNameLst>
                                      </p:cBhvr>
                                      <p:to>
                                        <p:strVal val="visible"/>
                                      </p:to>
                                    </p:set>
                                    <p:anim calcmode="lin" valueType="num">
                                      <p:cBhvr additive="base">
                                        <p:cTn id="111" dur="500" fill="hold"/>
                                        <p:tgtEl>
                                          <p:spTgt spid="30"/>
                                        </p:tgtEl>
                                        <p:attrNameLst>
                                          <p:attrName>ppt_x</p:attrName>
                                        </p:attrNameLst>
                                      </p:cBhvr>
                                      <p:tavLst>
                                        <p:tav tm="0">
                                          <p:val>
                                            <p:strVal val="#ppt_x"/>
                                          </p:val>
                                        </p:tav>
                                        <p:tav tm="100000">
                                          <p:val>
                                            <p:strVal val="#ppt_x"/>
                                          </p:val>
                                        </p:tav>
                                      </p:tavLst>
                                    </p:anim>
                                    <p:anim calcmode="lin" valueType="num">
                                      <p:cBhvr additive="base">
                                        <p:cTn id="1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animBg="1"/>
      <p:bldP spid="10" grpId="0" animBg="1"/>
      <p:bldP spid="11" grpId="0"/>
      <p:bldP spid="12" grpId="0"/>
      <p:bldP spid="13" grpId="0" animBg="1"/>
      <p:bldP spid="14" grpId="0" animBg="1"/>
      <p:bldP spid="15" grpId="0"/>
      <p:bldP spid="16" grpId="0"/>
      <p:bldP spid="17" grpId="0" animBg="1"/>
      <p:bldP spid="18" grpId="0" animBg="1"/>
      <p:bldP spid="19" grpId="0"/>
      <p:bldP spid="20" grpId="0"/>
      <p:bldP spid="21" grpId="0" animBg="1"/>
      <p:bldP spid="22" grpId="0" animBg="1"/>
      <p:bldP spid="23" grpId="0"/>
      <p:bldP spid="24" grpId="0"/>
      <p:bldP spid="25" grpId="0" animBg="1"/>
      <p:bldP spid="26" grpId="0" animBg="1"/>
      <p:bldP spid="27" grpId="0"/>
      <p:bldP spid="28" grpId="0"/>
      <p:bldP spid="29" grpId="0" animBg="1"/>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a:extLst>
            <a:ext uri="{FF2B5EF4-FFF2-40B4-BE49-F238E27FC236}">
              <a16:creationId xmlns:a16="http://schemas.microsoft.com/office/drawing/2014/main" id="{244A5359-8121-D454-78AC-74AE5976A3F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431FDFB-9778-FF06-491F-A5E7A3D57187}"/>
              </a:ext>
            </a:extLst>
          </p:cNvPr>
          <p:cNvSpPr txBox="1"/>
          <p:nvPr/>
        </p:nvSpPr>
        <p:spPr>
          <a:xfrm>
            <a:off x="530352" y="530352"/>
            <a:ext cx="5212080" cy="274320"/>
          </a:xfrm>
          <a:prstGeom prst="rect">
            <a:avLst/>
          </a:prstGeom>
          <a:noFill/>
        </p:spPr>
        <p:txBody>
          <a:bodyPr wrap="square" lIns="0" tIns="0" rIns="0" bIns="0" anchor="t">
            <a:spAutoFit/>
          </a:bodyPr>
          <a:lstStyle/>
          <a:p>
            <a:pPr algn="l">
              <a:lnSpc>
                <a:spcPct val="100000"/>
              </a:lnSpc>
              <a:spcAft>
                <a:spcPts val="0"/>
              </a:spcAft>
            </a:pPr>
            <a:r>
              <a:rPr sz="1150" b="1" i="0">
                <a:solidFill>
                  <a:srgbClr val="C9B98A"/>
                </a:solidFill>
                <a:latin typeface="Calibri"/>
              </a:rPr>
              <a:t>TEAM TRAINING DECK  ·  INDUSTRY &amp; OPPORTUNITY</a:t>
            </a:r>
          </a:p>
        </p:txBody>
      </p:sp>
      <p:sp>
        <p:nvSpPr>
          <p:cNvPr id="3" name="TextBox 2">
            <a:extLst>
              <a:ext uri="{FF2B5EF4-FFF2-40B4-BE49-F238E27FC236}">
                <a16:creationId xmlns:a16="http://schemas.microsoft.com/office/drawing/2014/main" id="{086E2749-44B8-AD83-1B6D-EA5F4C87C546}"/>
              </a:ext>
            </a:extLst>
          </p:cNvPr>
          <p:cNvSpPr txBox="1"/>
          <p:nvPr/>
        </p:nvSpPr>
        <p:spPr>
          <a:xfrm>
            <a:off x="530352" y="1113242"/>
            <a:ext cx="5212080" cy="1111073"/>
          </a:xfrm>
          <a:prstGeom prst="rect">
            <a:avLst/>
          </a:prstGeom>
          <a:noFill/>
        </p:spPr>
        <p:txBody>
          <a:bodyPr wrap="square" lIns="0" tIns="0" rIns="0" bIns="0" anchor="t">
            <a:spAutoFit/>
          </a:bodyPr>
          <a:lstStyle/>
          <a:p>
            <a:pPr algn="l">
              <a:lnSpc>
                <a:spcPct val="95000"/>
              </a:lnSpc>
              <a:spcAft>
                <a:spcPts val="0"/>
              </a:spcAft>
            </a:pPr>
            <a:r>
              <a:rPr sz="3800" b="1" i="0" dirty="0">
                <a:solidFill>
                  <a:srgbClr val="FFFFFF"/>
                </a:solidFill>
                <a:latin typeface="Calibri"/>
              </a:rPr>
              <a:t>The Power of the</a:t>
            </a:r>
          </a:p>
          <a:p>
            <a:pPr algn="l">
              <a:lnSpc>
                <a:spcPct val="95000"/>
              </a:lnSpc>
              <a:spcAft>
                <a:spcPts val="0"/>
              </a:spcAft>
            </a:pPr>
            <a:r>
              <a:rPr sz="3800" b="1" i="0" dirty="0">
                <a:solidFill>
                  <a:srgbClr val="FFFFFF"/>
                </a:solidFill>
                <a:latin typeface="Calibri"/>
              </a:rPr>
              <a:t>Real / RE/MAX Group</a:t>
            </a:r>
          </a:p>
        </p:txBody>
      </p:sp>
      <p:sp>
        <p:nvSpPr>
          <p:cNvPr id="4" name="TextBox 3">
            <a:extLst>
              <a:ext uri="{FF2B5EF4-FFF2-40B4-BE49-F238E27FC236}">
                <a16:creationId xmlns:a16="http://schemas.microsoft.com/office/drawing/2014/main" id="{963CFEA3-11C9-AFA3-25DB-EA5D1EC5C8DF}"/>
              </a:ext>
            </a:extLst>
          </p:cNvPr>
          <p:cNvSpPr txBox="1"/>
          <p:nvPr/>
        </p:nvSpPr>
        <p:spPr>
          <a:xfrm>
            <a:off x="530352" y="2670048"/>
            <a:ext cx="5120640" cy="868680"/>
          </a:xfrm>
          <a:prstGeom prst="rect">
            <a:avLst/>
          </a:prstGeom>
          <a:noFill/>
        </p:spPr>
        <p:txBody>
          <a:bodyPr wrap="square" lIns="0" tIns="0" rIns="0" bIns="0" anchor="t">
            <a:spAutoFit/>
          </a:bodyPr>
          <a:lstStyle/>
          <a:p>
            <a:pPr algn="l">
              <a:lnSpc>
                <a:spcPct val="120000"/>
              </a:lnSpc>
              <a:spcAft>
                <a:spcPts val="0"/>
              </a:spcAft>
            </a:pPr>
            <a:r>
              <a:rPr sz="1300" b="0" i="0">
                <a:solidFill>
                  <a:srgbClr val="C7CBDA"/>
                </a:solidFill>
                <a:latin typeface="Calibri"/>
              </a:rPr>
              <a:t>What actually closed on August 24, 2026 — the terms, the two brands, the technology, the leads, and the money. For agents on both sides.</a:t>
            </a:r>
          </a:p>
        </p:txBody>
      </p:sp>
      <p:sp>
        <p:nvSpPr>
          <p:cNvPr id="5" name="TextBox 4">
            <a:extLst>
              <a:ext uri="{FF2B5EF4-FFF2-40B4-BE49-F238E27FC236}">
                <a16:creationId xmlns:a16="http://schemas.microsoft.com/office/drawing/2014/main" id="{B792B124-61C2-0F15-9069-718E37BE442F}"/>
              </a:ext>
            </a:extLst>
          </p:cNvPr>
          <p:cNvSpPr txBox="1"/>
          <p:nvPr/>
        </p:nvSpPr>
        <p:spPr>
          <a:xfrm>
            <a:off x="530352" y="3767328"/>
            <a:ext cx="5120640" cy="257250"/>
          </a:xfrm>
          <a:prstGeom prst="rect">
            <a:avLst/>
          </a:prstGeom>
          <a:noFill/>
        </p:spPr>
        <p:txBody>
          <a:bodyPr wrap="square" lIns="0" tIns="0" rIns="0" bIns="0" anchor="t">
            <a:spAutoFit/>
          </a:bodyPr>
          <a:lstStyle/>
          <a:p>
            <a:pPr algn="l">
              <a:lnSpc>
                <a:spcPct val="110000"/>
              </a:lnSpc>
              <a:spcAft>
                <a:spcPts val="0"/>
              </a:spcAft>
            </a:pPr>
            <a:r>
              <a:rPr sz="1600" b="0" i="1" dirty="0">
                <a:solidFill>
                  <a:srgbClr val="C9B98A"/>
                </a:solidFill>
                <a:latin typeface="Calibri"/>
              </a:rPr>
              <a:t>“Recognition and momentum are not the same thing.”</a:t>
            </a:r>
          </a:p>
        </p:txBody>
      </p:sp>
      <p:sp>
        <p:nvSpPr>
          <p:cNvPr id="6" name="Rectangle 5">
            <a:extLst>
              <a:ext uri="{FF2B5EF4-FFF2-40B4-BE49-F238E27FC236}">
                <a16:creationId xmlns:a16="http://schemas.microsoft.com/office/drawing/2014/main" id="{4DBC2651-DA8C-77E9-0DF9-828A87DF8AB7}"/>
              </a:ext>
            </a:extLst>
          </p:cNvPr>
          <p:cNvSpPr/>
          <p:nvPr/>
        </p:nvSpPr>
        <p:spPr>
          <a:xfrm>
            <a:off x="5989320" y="749808"/>
            <a:ext cx="2624328" cy="1481328"/>
          </a:xfrm>
          <a:prstGeom prst="rect">
            <a:avLst/>
          </a:prstGeom>
          <a:solidFill>
            <a:srgbClr val="2232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a:extLst>
              <a:ext uri="{FF2B5EF4-FFF2-40B4-BE49-F238E27FC236}">
                <a16:creationId xmlns:a16="http://schemas.microsoft.com/office/drawing/2014/main" id="{8DFF29F9-93C8-E2A8-762E-957EFCE5C167}"/>
              </a:ext>
            </a:extLst>
          </p:cNvPr>
          <p:cNvSpPr txBox="1"/>
          <p:nvPr/>
        </p:nvSpPr>
        <p:spPr>
          <a:xfrm>
            <a:off x="6263640" y="877824"/>
            <a:ext cx="2103120" cy="502920"/>
          </a:xfrm>
          <a:prstGeom prst="rect">
            <a:avLst/>
          </a:prstGeom>
          <a:noFill/>
        </p:spPr>
        <p:txBody>
          <a:bodyPr wrap="square" lIns="0" tIns="0" rIns="0" bIns="0" anchor="t">
            <a:spAutoFit/>
          </a:bodyPr>
          <a:lstStyle/>
          <a:p>
            <a:pPr algn="l">
              <a:lnSpc>
                <a:spcPct val="100000"/>
              </a:lnSpc>
              <a:spcAft>
                <a:spcPts val="0"/>
              </a:spcAft>
            </a:pPr>
            <a:r>
              <a:rPr sz="3000" b="1" i="0">
                <a:solidFill>
                  <a:srgbClr val="C9B98A"/>
                </a:solidFill>
                <a:latin typeface="Calibri"/>
              </a:rPr>
              <a:t>$880M</a:t>
            </a:r>
          </a:p>
        </p:txBody>
      </p:sp>
      <p:sp>
        <p:nvSpPr>
          <p:cNvPr id="8" name="TextBox 7">
            <a:extLst>
              <a:ext uri="{FF2B5EF4-FFF2-40B4-BE49-F238E27FC236}">
                <a16:creationId xmlns:a16="http://schemas.microsoft.com/office/drawing/2014/main" id="{C2665F2E-46BC-A76A-9425-7741C7B9DA1B}"/>
              </a:ext>
            </a:extLst>
          </p:cNvPr>
          <p:cNvSpPr txBox="1"/>
          <p:nvPr/>
        </p:nvSpPr>
        <p:spPr>
          <a:xfrm>
            <a:off x="6263640" y="1408176"/>
            <a:ext cx="2103120" cy="731520"/>
          </a:xfrm>
          <a:prstGeom prst="rect">
            <a:avLst/>
          </a:prstGeom>
          <a:noFill/>
        </p:spPr>
        <p:txBody>
          <a:bodyPr wrap="square" lIns="0" tIns="0" rIns="0" bIns="0" anchor="t">
            <a:spAutoFit/>
          </a:bodyPr>
          <a:lstStyle/>
          <a:p>
            <a:pPr algn="l">
              <a:lnSpc>
                <a:spcPct val="108000"/>
              </a:lnSpc>
              <a:spcAft>
                <a:spcPts val="0"/>
              </a:spcAft>
            </a:pPr>
            <a:r>
              <a:rPr sz="950" b="0" i="0">
                <a:solidFill>
                  <a:srgbClr val="C7CBDA"/>
                </a:solidFill>
                <a:latin typeface="Calibri"/>
              </a:rPr>
              <a:t>Enterprise value paid for RE/MAX Holdings — 7x fully synergized 2025 EBITDA</a:t>
            </a:r>
          </a:p>
        </p:txBody>
      </p:sp>
      <p:sp>
        <p:nvSpPr>
          <p:cNvPr id="9" name="Rectangle 8">
            <a:extLst>
              <a:ext uri="{FF2B5EF4-FFF2-40B4-BE49-F238E27FC236}">
                <a16:creationId xmlns:a16="http://schemas.microsoft.com/office/drawing/2014/main" id="{7C57FB61-2714-2B19-10CA-F7EFBB4D7833}"/>
              </a:ext>
            </a:extLst>
          </p:cNvPr>
          <p:cNvSpPr/>
          <p:nvPr/>
        </p:nvSpPr>
        <p:spPr>
          <a:xfrm>
            <a:off x="5989320" y="2487168"/>
            <a:ext cx="2624328" cy="1481328"/>
          </a:xfrm>
          <a:prstGeom prst="rect">
            <a:avLst/>
          </a:prstGeom>
          <a:solidFill>
            <a:srgbClr val="2232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TextBox 9">
            <a:extLst>
              <a:ext uri="{FF2B5EF4-FFF2-40B4-BE49-F238E27FC236}">
                <a16:creationId xmlns:a16="http://schemas.microsoft.com/office/drawing/2014/main" id="{C08023AE-B20A-9B2B-202A-BA9A43A7193A}"/>
              </a:ext>
            </a:extLst>
          </p:cNvPr>
          <p:cNvSpPr txBox="1"/>
          <p:nvPr/>
        </p:nvSpPr>
        <p:spPr>
          <a:xfrm>
            <a:off x="6263640" y="2615184"/>
            <a:ext cx="2103120" cy="502920"/>
          </a:xfrm>
          <a:prstGeom prst="rect">
            <a:avLst/>
          </a:prstGeom>
          <a:noFill/>
        </p:spPr>
        <p:txBody>
          <a:bodyPr wrap="square" lIns="0" tIns="0" rIns="0" bIns="0" anchor="t">
            <a:spAutoFit/>
          </a:bodyPr>
          <a:lstStyle/>
          <a:p>
            <a:pPr algn="l">
              <a:lnSpc>
                <a:spcPct val="100000"/>
              </a:lnSpc>
              <a:spcAft>
                <a:spcPts val="0"/>
              </a:spcAft>
            </a:pPr>
            <a:r>
              <a:rPr sz="3000" b="1" i="0">
                <a:solidFill>
                  <a:srgbClr val="C9B98A"/>
                </a:solidFill>
                <a:latin typeface="Calibri"/>
              </a:rPr>
              <a:t>180,000+</a:t>
            </a:r>
          </a:p>
        </p:txBody>
      </p:sp>
      <p:sp>
        <p:nvSpPr>
          <p:cNvPr id="11" name="TextBox 10">
            <a:extLst>
              <a:ext uri="{FF2B5EF4-FFF2-40B4-BE49-F238E27FC236}">
                <a16:creationId xmlns:a16="http://schemas.microsoft.com/office/drawing/2014/main" id="{0DFFD9D1-1174-5D44-FBBD-3B19887375A5}"/>
              </a:ext>
            </a:extLst>
          </p:cNvPr>
          <p:cNvSpPr txBox="1"/>
          <p:nvPr/>
        </p:nvSpPr>
        <p:spPr>
          <a:xfrm>
            <a:off x="6263640" y="3145535"/>
            <a:ext cx="2103120" cy="731520"/>
          </a:xfrm>
          <a:prstGeom prst="rect">
            <a:avLst/>
          </a:prstGeom>
          <a:noFill/>
        </p:spPr>
        <p:txBody>
          <a:bodyPr wrap="square" lIns="0" tIns="0" rIns="0" bIns="0" anchor="t">
            <a:spAutoFit/>
          </a:bodyPr>
          <a:lstStyle/>
          <a:p>
            <a:pPr algn="l">
              <a:lnSpc>
                <a:spcPct val="108000"/>
              </a:lnSpc>
              <a:spcAft>
                <a:spcPts val="0"/>
              </a:spcAft>
            </a:pPr>
            <a:r>
              <a:rPr sz="950" b="0" i="0">
                <a:solidFill>
                  <a:srgbClr val="C7CBDA"/>
                </a:solidFill>
                <a:latin typeface="Calibri"/>
              </a:rPr>
              <a:t>Real estate professionals across 120+ countries and territories</a:t>
            </a:r>
          </a:p>
        </p:txBody>
      </p:sp>
      <p:sp>
        <p:nvSpPr>
          <p:cNvPr id="13" name="TextBox 12">
            <a:extLst>
              <a:ext uri="{FF2B5EF4-FFF2-40B4-BE49-F238E27FC236}">
                <a16:creationId xmlns:a16="http://schemas.microsoft.com/office/drawing/2014/main" id="{B69EE695-B457-2784-121E-8A86596A2A9C}"/>
              </a:ext>
            </a:extLst>
          </p:cNvPr>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C7CBDA"/>
                </a:solidFill>
                <a:latin typeface="Calibri"/>
              </a:rPr>
              <a:t>1</a:t>
            </a:r>
          </a:p>
        </p:txBody>
      </p:sp>
    </p:spTree>
    <p:extLst>
      <p:ext uri="{BB962C8B-B14F-4D97-AF65-F5344CB8AC3E}">
        <p14:creationId xmlns:p14="http://schemas.microsoft.com/office/powerpoint/2010/main" val="378833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p:bldP spid="8" grpId="0"/>
      <p:bldP spid="9" grpId="0" animBg="1"/>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THE DEAL</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What Actually Closed on August 24</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TextBox 5"/>
          <p:cNvSpPr txBox="1"/>
          <p:nvPr/>
        </p:nvSpPr>
        <p:spPr>
          <a:xfrm>
            <a:off x="676656" y="149961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$880M</a:t>
            </a:r>
          </a:p>
        </p:txBody>
      </p:sp>
      <p:sp>
        <p:nvSpPr>
          <p:cNvPr id="7" name="TextBox 6"/>
          <p:cNvSpPr txBox="1"/>
          <p:nvPr/>
        </p:nvSpPr>
        <p:spPr>
          <a:xfrm>
            <a:off x="676656" y="201168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Enterprise value for RE/MAX Holdings, at 7x fully synergized 2025 EBITDA</a:t>
            </a:r>
          </a:p>
        </p:txBody>
      </p:sp>
      <p:sp>
        <p:nvSpPr>
          <p:cNvPr id="8" name="Rectangle 7"/>
          <p:cNvSpPr/>
          <p:nvPr/>
        </p:nvSpPr>
        <p:spPr>
          <a:xfrm>
            <a:off x="329184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9" name="TextBox 8"/>
          <p:cNvSpPr txBox="1"/>
          <p:nvPr/>
        </p:nvSpPr>
        <p:spPr>
          <a:xfrm>
            <a:off x="3511296" y="149961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$13.80</a:t>
            </a:r>
          </a:p>
        </p:txBody>
      </p:sp>
      <p:sp>
        <p:nvSpPr>
          <p:cNvPr id="10" name="TextBox 9"/>
          <p:cNvSpPr txBox="1"/>
          <p:nvPr/>
        </p:nvSpPr>
        <p:spPr>
          <a:xfrm>
            <a:off x="3511296" y="201168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Value per RE/MAX Holdings share — shareholders elected cash or stock</a:t>
            </a:r>
          </a:p>
        </p:txBody>
      </p:sp>
      <p:sp>
        <p:nvSpPr>
          <p:cNvPr id="11" name="Rectangle 10"/>
          <p:cNvSpPr/>
          <p:nvPr/>
        </p:nvSpPr>
        <p:spPr>
          <a:xfrm>
            <a:off x="612648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2" name="TextBox 11"/>
          <p:cNvSpPr txBox="1"/>
          <p:nvPr/>
        </p:nvSpPr>
        <p:spPr>
          <a:xfrm>
            <a:off x="6345936" y="149961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Aug 25</a:t>
            </a:r>
          </a:p>
        </p:txBody>
      </p:sp>
      <p:sp>
        <p:nvSpPr>
          <p:cNvPr id="13" name="TextBox 12"/>
          <p:cNvSpPr txBox="1"/>
          <p:nvPr/>
        </p:nvSpPr>
        <p:spPr>
          <a:xfrm>
            <a:off x="6345936" y="201168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Combined company began trading on Nasdaq as REAX the next morning</a:t>
            </a:r>
          </a:p>
        </p:txBody>
      </p:sp>
      <p:sp>
        <p:nvSpPr>
          <p:cNvPr id="14" name="Rectangle 13"/>
          <p:cNvSpPr/>
          <p:nvPr/>
        </p:nvSpPr>
        <p:spPr>
          <a:xfrm>
            <a:off x="45720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676656" y="296265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41%</a:t>
            </a:r>
          </a:p>
        </p:txBody>
      </p:sp>
      <p:sp>
        <p:nvSpPr>
          <p:cNvPr id="16" name="TextBox 15"/>
          <p:cNvSpPr txBox="1"/>
          <p:nvPr/>
        </p:nvSpPr>
        <p:spPr>
          <a:xfrm>
            <a:off x="676656" y="347472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Of the combined company owned by former RE/MAX holders, fully diluted</a:t>
            </a:r>
          </a:p>
        </p:txBody>
      </p:sp>
      <p:sp>
        <p:nvSpPr>
          <p:cNvPr id="17" name="Rectangle 16"/>
          <p:cNvSpPr/>
          <p:nvPr/>
        </p:nvSpPr>
        <p:spPr>
          <a:xfrm>
            <a:off x="329184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TextBox 17"/>
          <p:cNvSpPr txBox="1"/>
          <p:nvPr/>
        </p:nvSpPr>
        <p:spPr>
          <a:xfrm>
            <a:off x="3511296" y="296265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$2.3B</a:t>
            </a:r>
          </a:p>
        </p:txBody>
      </p:sp>
      <p:sp>
        <p:nvSpPr>
          <p:cNvPr id="19" name="TextBox 18"/>
          <p:cNvSpPr txBox="1"/>
          <p:nvPr/>
        </p:nvSpPr>
        <p:spPr>
          <a:xfrm>
            <a:off x="3511296" y="347472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Pro forma 2025 revenue for the combined company, before synergies</a:t>
            </a:r>
          </a:p>
        </p:txBody>
      </p:sp>
      <p:sp>
        <p:nvSpPr>
          <p:cNvPr id="20" name="Rectangle 19"/>
          <p:cNvSpPr/>
          <p:nvPr/>
        </p:nvSpPr>
        <p:spPr>
          <a:xfrm>
            <a:off x="612648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1" name="TextBox 20"/>
          <p:cNvSpPr txBox="1"/>
          <p:nvPr/>
        </p:nvSpPr>
        <p:spPr>
          <a:xfrm>
            <a:off x="6345936" y="2962656"/>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$157M</a:t>
            </a:r>
          </a:p>
        </p:txBody>
      </p:sp>
      <p:sp>
        <p:nvSpPr>
          <p:cNvPr id="22" name="TextBox 21"/>
          <p:cNvSpPr txBox="1"/>
          <p:nvPr/>
        </p:nvSpPr>
        <p:spPr>
          <a:xfrm>
            <a:off x="6345936" y="3474720"/>
            <a:ext cx="2121408" cy="548640"/>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Pro forma 2025 Adjusted EBITDA, before any cost synergies</a:t>
            </a:r>
          </a:p>
        </p:txBody>
      </p:sp>
      <p:sp>
        <p:nvSpPr>
          <p:cNvPr id="23" name="Rectangle 22"/>
          <p:cNvSpPr/>
          <p:nvPr/>
        </p:nvSpPr>
        <p:spPr>
          <a:xfrm>
            <a:off x="457200" y="4315968"/>
            <a:ext cx="8229600" cy="384048"/>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4" name="TextBox 23"/>
          <p:cNvSpPr txBox="1"/>
          <p:nvPr/>
        </p:nvSpPr>
        <p:spPr>
          <a:xfrm>
            <a:off x="713232" y="4361688"/>
            <a:ext cx="7717536" cy="292607"/>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The structure matters: </a:t>
            </a:r>
            <a:r>
              <a:rPr sz="1150" b="0" i="0">
                <a:solidFill>
                  <a:srgbClr val="FFFFFF"/>
                </a:solidFill>
                <a:latin typeface="Calibri"/>
              </a:rPr>
              <a:t>RE/MAX was acquired by Real, not merged into it — one parent, two brands.</a:t>
            </a:r>
          </a:p>
        </p:txBody>
      </p:sp>
      <p:sp>
        <p:nvSpPr>
          <p:cNvPr id="26" name="TextBox 25"/>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1+#ppt_w/2"/>
                                          </p:val>
                                        </p:tav>
                                        <p:tav tm="100000">
                                          <p:val>
                                            <p:strVal val="#ppt_x"/>
                                          </p:val>
                                        </p:tav>
                                      </p:tavLst>
                                    </p:anim>
                                    <p:anim calcmode="lin" valueType="num">
                                      <p:cBhvr additive="base">
                                        <p:cTn id="46" dur="500" fill="hold"/>
                                        <p:tgtEl>
                                          <p:spTgt spid="14"/>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1+#ppt_w/2"/>
                                          </p:val>
                                        </p:tav>
                                        <p:tav tm="100000">
                                          <p:val>
                                            <p:strVal val="#ppt_x"/>
                                          </p:val>
                                        </p:tav>
                                      </p:tavLst>
                                    </p:anim>
                                    <p:anim calcmode="lin" valueType="num">
                                      <p:cBhvr additive="base">
                                        <p:cTn id="54" dur="500" fill="hold"/>
                                        <p:tgtEl>
                                          <p:spTgt spid="16"/>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1+#ppt_w/2"/>
                                          </p:val>
                                        </p:tav>
                                        <p:tav tm="100000">
                                          <p:val>
                                            <p:strVal val="#ppt_x"/>
                                          </p:val>
                                        </p:tav>
                                      </p:tavLst>
                                    </p:anim>
                                    <p:anim calcmode="lin" valueType="num">
                                      <p:cBhvr additive="base">
                                        <p:cTn id="58" dur="500" fill="hold"/>
                                        <p:tgtEl>
                                          <p:spTgt spid="17"/>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1+#ppt_w/2"/>
                                          </p:val>
                                        </p:tav>
                                        <p:tav tm="100000">
                                          <p:val>
                                            <p:strVal val="#ppt_x"/>
                                          </p:val>
                                        </p:tav>
                                      </p:tavLst>
                                    </p:anim>
                                    <p:anim calcmode="lin" valueType="num">
                                      <p:cBhvr additive="base">
                                        <p:cTn id="62" dur="500" fill="hold"/>
                                        <p:tgtEl>
                                          <p:spTgt spid="18"/>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1+#ppt_w/2"/>
                                          </p:val>
                                        </p:tav>
                                        <p:tav tm="100000">
                                          <p:val>
                                            <p:strVal val="#ppt_x"/>
                                          </p:val>
                                        </p:tav>
                                      </p:tavLst>
                                    </p:anim>
                                    <p:anim calcmode="lin" valueType="num">
                                      <p:cBhvr additive="base">
                                        <p:cTn id="66" dur="500" fill="hold"/>
                                        <p:tgtEl>
                                          <p:spTgt spid="19"/>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1+#ppt_w/2"/>
                                          </p:val>
                                        </p:tav>
                                        <p:tav tm="100000">
                                          <p:val>
                                            <p:strVal val="#ppt_x"/>
                                          </p:val>
                                        </p:tav>
                                      </p:tavLst>
                                    </p:anim>
                                    <p:anim calcmode="lin" valueType="num">
                                      <p:cBhvr additive="base">
                                        <p:cTn id="70" dur="500" fill="hold"/>
                                        <p:tgtEl>
                                          <p:spTgt spid="20"/>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1+#ppt_w/2"/>
                                          </p:val>
                                        </p:tav>
                                        <p:tav tm="100000">
                                          <p:val>
                                            <p:strVal val="#ppt_x"/>
                                          </p:val>
                                        </p:tav>
                                      </p:tavLst>
                                    </p:anim>
                                    <p:anim calcmode="lin" valueType="num">
                                      <p:cBhvr additive="base">
                                        <p:cTn id="74" dur="500" fill="hold"/>
                                        <p:tgtEl>
                                          <p:spTgt spid="21"/>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1+#ppt_w/2"/>
                                          </p:val>
                                        </p:tav>
                                        <p:tav tm="100000">
                                          <p:val>
                                            <p:strVal val="#ppt_x"/>
                                          </p:val>
                                        </p:tav>
                                      </p:tavLst>
                                    </p:anim>
                                    <p:anim calcmode="lin" valueType="num">
                                      <p:cBhvr additive="base">
                                        <p:cTn id="7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ppt_x"/>
                                          </p:val>
                                        </p:tav>
                                        <p:tav tm="100000">
                                          <p:val>
                                            <p:strVal val="#ppt_x"/>
                                          </p:val>
                                        </p:tav>
                                      </p:tavLst>
                                    </p:anim>
                                    <p:anim calcmode="lin" valueType="num">
                                      <p:cBhvr additive="base">
                                        <p:cTn id="84" dur="500" fill="hold"/>
                                        <p:tgtEl>
                                          <p:spTgt spid="24"/>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additive="base">
                                        <p:cTn id="87" dur="500" fill="hold"/>
                                        <p:tgtEl>
                                          <p:spTgt spid="23"/>
                                        </p:tgtEl>
                                        <p:attrNameLst>
                                          <p:attrName>ppt_x</p:attrName>
                                        </p:attrNameLst>
                                      </p:cBhvr>
                                      <p:tavLst>
                                        <p:tav tm="0">
                                          <p:val>
                                            <p:strVal val="#ppt_x"/>
                                          </p:val>
                                        </p:tav>
                                        <p:tav tm="100000">
                                          <p:val>
                                            <p:strVal val="#ppt_x"/>
                                          </p:val>
                                        </p:tav>
                                      </p:tavLst>
                                    </p:anim>
                                    <p:anim calcmode="lin" valueType="num">
                                      <p:cBhvr additive="base">
                                        <p:cTn id="8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animBg="1"/>
      <p:bldP spid="9" grpId="0"/>
      <p:bldP spid="10" grpId="0"/>
      <p:bldP spid="11" grpId="0" animBg="1"/>
      <p:bldP spid="12" grpId="0"/>
      <p:bldP spid="13" grpId="0"/>
      <p:bldP spid="14" grpId="0" animBg="1"/>
      <p:bldP spid="15" grpId="0"/>
      <p:bldP spid="16" grpId="0"/>
      <p:bldP spid="17" grpId="0" animBg="1"/>
      <p:bldP spid="18" grpId="0"/>
      <p:bldP spid="19" grpId="0"/>
      <p:bldP spid="20" grpId="0" animBg="1"/>
      <p:bldP spid="21" grpId="0"/>
      <p:bldP spid="22" grpId="0"/>
      <p:bldP spid="23" grpId="0" animBg="1"/>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THE TWO HALVES</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The Two Companies, Side by Side</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280160"/>
            <a:ext cx="8229600" cy="310896"/>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TextBox 5"/>
          <p:cNvSpPr txBox="1"/>
          <p:nvPr/>
        </p:nvSpPr>
        <p:spPr>
          <a:xfrm>
            <a:off x="658368" y="1316736"/>
            <a:ext cx="4754880" cy="237744"/>
          </a:xfrm>
          <a:prstGeom prst="rect">
            <a:avLst/>
          </a:prstGeom>
          <a:noFill/>
        </p:spPr>
        <p:txBody>
          <a:bodyPr wrap="square" lIns="0" tIns="0" rIns="0" bIns="0" anchor="t">
            <a:spAutoFit/>
          </a:bodyPr>
          <a:lstStyle/>
          <a:p>
            <a:pPr algn="l">
              <a:lnSpc>
                <a:spcPct val="100000"/>
              </a:lnSpc>
              <a:spcAft>
                <a:spcPts val="0"/>
              </a:spcAft>
            </a:pPr>
            <a:r>
              <a:rPr sz="1000" b="1" i="0">
                <a:solidFill>
                  <a:srgbClr val="C9B98A"/>
                </a:solidFill>
                <a:latin typeface="Calibri"/>
              </a:rPr>
              <a:t>AS THEY STOOD GOING INTO THE CLOSE</a:t>
            </a:r>
          </a:p>
        </p:txBody>
      </p:sp>
      <p:sp>
        <p:nvSpPr>
          <p:cNvPr id="7" name="TextBox 6"/>
          <p:cNvSpPr txBox="1"/>
          <p:nvPr/>
        </p:nvSpPr>
        <p:spPr>
          <a:xfrm>
            <a:off x="5623560" y="1316736"/>
            <a:ext cx="1371600" cy="237744"/>
          </a:xfrm>
          <a:prstGeom prst="rect">
            <a:avLst/>
          </a:prstGeom>
          <a:noFill/>
        </p:spPr>
        <p:txBody>
          <a:bodyPr wrap="square" lIns="0" tIns="0" rIns="0" bIns="0" anchor="t">
            <a:spAutoFit/>
          </a:bodyPr>
          <a:lstStyle/>
          <a:p>
            <a:pPr algn="ctr">
              <a:lnSpc>
                <a:spcPct val="100000"/>
              </a:lnSpc>
              <a:spcAft>
                <a:spcPts val="0"/>
              </a:spcAft>
            </a:pPr>
            <a:r>
              <a:rPr sz="1000" b="1" i="0">
                <a:solidFill>
                  <a:srgbClr val="FFFFFF"/>
                </a:solidFill>
                <a:latin typeface="Calibri"/>
              </a:rPr>
              <a:t>REAL</a:t>
            </a:r>
          </a:p>
        </p:txBody>
      </p:sp>
      <p:sp>
        <p:nvSpPr>
          <p:cNvPr id="8" name="TextBox 7"/>
          <p:cNvSpPr txBox="1"/>
          <p:nvPr/>
        </p:nvSpPr>
        <p:spPr>
          <a:xfrm>
            <a:off x="7178040" y="1316736"/>
            <a:ext cx="1371600" cy="237744"/>
          </a:xfrm>
          <a:prstGeom prst="rect">
            <a:avLst/>
          </a:prstGeom>
          <a:noFill/>
        </p:spPr>
        <p:txBody>
          <a:bodyPr wrap="square" lIns="0" tIns="0" rIns="0" bIns="0" anchor="t">
            <a:spAutoFit/>
          </a:bodyPr>
          <a:lstStyle/>
          <a:p>
            <a:pPr algn="ctr">
              <a:lnSpc>
                <a:spcPct val="100000"/>
              </a:lnSpc>
              <a:spcAft>
                <a:spcPts val="0"/>
              </a:spcAft>
            </a:pPr>
            <a:r>
              <a:rPr sz="1000" b="1" i="0">
                <a:solidFill>
                  <a:srgbClr val="FFFFFF"/>
                </a:solidFill>
                <a:latin typeface="Calibri"/>
              </a:rPr>
              <a:t>RE/MAX</a:t>
            </a:r>
          </a:p>
        </p:txBody>
      </p:sp>
      <p:sp>
        <p:nvSpPr>
          <p:cNvPr id="9" name="Rectangle 8"/>
          <p:cNvSpPr/>
          <p:nvPr/>
        </p:nvSpPr>
        <p:spPr>
          <a:xfrm>
            <a:off x="457200" y="1627632"/>
            <a:ext cx="8229600" cy="40233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TextBox 9"/>
          <p:cNvSpPr txBox="1"/>
          <p:nvPr/>
        </p:nvSpPr>
        <p:spPr>
          <a:xfrm>
            <a:off x="658368" y="1664208"/>
            <a:ext cx="4754880" cy="329184"/>
          </a:xfrm>
          <a:prstGeom prst="rect">
            <a:avLst/>
          </a:prstGeom>
          <a:noFill/>
        </p:spPr>
        <p:txBody>
          <a:bodyPr wrap="square" lIns="0" tIns="0" rIns="0" bIns="0" anchor="ctr">
            <a:spAutoFit/>
          </a:bodyPr>
          <a:lstStyle/>
          <a:p>
            <a:pPr algn="l">
              <a:lnSpc>
                <a:spcPct val="100000"/>
              </a:lnSpc>
              <a:spcAft>
                <a:spcPts val="0"/>
              </a:spcAft>
            </a:pPr>
            <a:r>
              <a:rPr sz="1100" b="0" i="0">
                <a:solidFill>
                  <a:srgbClr val="3A3D42"/>
                </a:solidFill>
                <a:latin typeface="Calibri"/>
              </a:rPr>
              <a:t>Year founded</a:t>
            </a:r>
          </a:p>
        </p:txBody>
      </p:sp>
      <p:sp>
        <p:nvSpPr>
          <p:cNvPr id="11" name="TextBox 10"/>
          <p:cNvSpPr txBox="1"/>
          <p:nvPr/>
        </p:nvSpPr>
        <p:spPr>
          <a:xfrm>
            <a:off x="5623560" y="16642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2014</a:t>
            </a:r>
          </a:p>
        </p:txBody>
      </p:sp>
      <p:sp>
        <p:nvSpPr>
          <p:cNvPr id="12" name="TextBox 11"/>
          <p:cNvSpPr txBox="1"/>
          <p:nvPr/>
        </p:nvSpPr>
        <p:spPr>
          <a:xfrm>
            <a:off x="7178040" y="16642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1973</a:t>
            </a:r>
          </a:p>
        </p:txBody>
      </p:sp>
      <p:sp>
        <p:nvSpPr>
          <p:cNvPr id="13" name="Rectangle 12"/>
          <p:cNvSpPr/>
          <p:nvPr/>
        </p:nvSpPr>
        <p:spPr>
          <a:xfrm>
            <a:off x="457200" y="2084832"/>
            <a:ext cx="8229600" cy="402336"/>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4" name="TextBox 13"/>
          <p:cNvSpPr txBox="1"/>
          <p:nvPr/>
        </p:nvSpPr>
        <p:spPr>
          <a:xfrm>
            <a:off x="658368" y="2121408"/>
            <a:ext cx="4754880" cy="329184"/>
          </a:xfrm>
          <a:prstGeom prst="rect">
            <a:avLst/>
          </a:prstGeom>
          <a:noFill/>
        </p:spPr>
        <p:txBody>
          <a:bodyPr wrap="square" lIns="0" tIns="0" rIns="0" bIns="0" anchor="ctr">
            <a:spAutoFit/>
          </a:bodyPr>
          <a:lstStyle/>
          <a:p>
            <a:pPr algn="l">
              <a:lnSpc>
                <a:spcPct val="100000"/>
              </a:lnSpc>
              <a:spcAft>
                <a:spcPts val="0"/>
              </a:spcAft>
            </a:pPr>
            <a:r>
              <a:rPr sz="1100" b="0" i="0">
                <a:solidFill>
                  <a:srgbClr val="3A3D42"/>
                </a:solidFill>
                <a:latin typeface="Calibri"/>
              </a:rPr>
              <a:t>Operating model</a:t>
            </a:r>
          </a:p>
        </p:txBody>
      </p:sp>
      <p:sp>
        <p:nvSpPr>
          <p:cNvPr id="15" name="TextBox 14"/>
          <p:cNvSpPr txBox="1"/>
          <p:nvPr/>
        </p:nvSpPr>
        <p:spPr>
          <a:xfrm>
            <a:off x="5623560" y="21214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Owned brokerage</a:t>
            </a:r>
          </a:p>
        </p:txBody>
      </p:sp>
      <p:sp>
        <p:nvSpPr>
          <p:cNvPr id="16" name="TextBox 15"/>
          <p:cNvSpPr txBox="1"/>
          <p:nvPr/>
        </p:nvSpPr>
        <p:spPr>
          <a:xfrm>
            <a:off x="7178040" y="21214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Franchise network</a:t>
            </a:r>
          </a:p>
        </p:txBody>
      </p:sp>
      <p:sp>
        <p:nvSpPr>
          <p:cNvPr id="17" name="Rectangle 16"/>
          <p:cNvSpPr/>
          <p:nvPr/>
        </p:nvSpPr>
        <p:spPr>
          <a:xfrm>
            <a:off x="457200" y="2542032"/>
            <a:ext cx="8229600" cy="40233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TextBox 17"/>
          <p:cNvSpPr txBox="1"/>
          <p:nvPr/>
        </p:nvSpPr>
        <p:spPr>
          <a:xfrm>
            <a:off x="658368" y="2578608"/>
            <a:ext cx="4754880" cy="329184"/>
          </a:xfrm>
          <a:prstGeom prst="rect">
            <a:avLst/>
          </a:prstGeom>
          <a:noFill/>
        </p:spPr>
        <p:txBody>
          <a:bodyPr wrap="square" lIns="0" tIns="0" rIns="0" bIns="0" anchor="ctr">
            <a:spAutoFit/>
          </a:bodyPr>
          <a:lstStyle/>
          <a:p>
            <a:pPr algn="l">
              <a:lnSpc>
                <a:spcPct val="100000"/>
              </a:lnSpc>
              <a:spcAft>
                <a:spcPts val="0"/>
              </a:spcAft>
            </a:pPr>
            <a:r>
              <a:rPr sz="1100" b="0" i="0">
                <a:solidFill>
                  <a:srgbClr val="3A3D42"/>
                </a:solidFill>
                <a:latin typeface="Calibri"/>
              </a:rPr>
              <a:t>Agents, most recent quarter</a:t>
            </a:r>
          </a:p>
        </p:txBody>
      </p:sp>
      <p:sp>
        <p:nvSpPr>
          <p:cNvPr id="19" name="TextBox 18"/>
          <p:cNvSpPr txBox="1"/>
          <p:nvPr/>
        </p:nvSpPr>
        <p:spPr>
          <a:xfrm>
            <a:off x="5623560" y="25786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35,348</a:t>
            </a:r>
          </a:p>
        </p:txBody>
      </p:sp>
      <p:sp>
        <p:nvSpPr>
          <p:cNvPr id="20" name="TextBox 19"/>
          <p:cNvSpPr txBox="1"/>
          <p:nvPr/>
        </p:nvSpPr>
        <p:spPr>
          <a:xfrm>
            <a:off x="7178040" y="25786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149,267</a:t>
            </a:r>
          </a:p>
        </p:txBody>
      </p:sp>
      <p:sp>
        <p:nvSpPr>
          <p:cNvPr id="21" name="Rectangle 20"/>
          <p:cNvSpPr/>
          <p:nvPr/>
        </p:nvSpPr>
        <p:spPr>
          <a:xfrm>
            <a:off x="457200" y="2999232"/>
            <a:ext cx="8229600" cy="402336"/>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TextBox 21"/>
          <p:cNvSpPr txBox="1"/>
          <p:nvPr/>
        </p:nvSpPr>
        <p:spPr>
          <a:xfrm>
            <a:off x="658368" y="3035808"/>
            <a:ext cx="4754880" cy="329184"/>
          </a:xfrm>
          <a:prstGeom prst="rect">
            <a:avLst/>
          </a:prstGeom>
          <a:noFill/>
        </p:spPr>
        <p:txBody>
          <a:bodyPr wrap="square" lIns="0" tIns="0" rIns="0" bIns="0" anchor="ctr">
            <a:spAutoFit/>
          </a:bodyPr>
          <a:lstStyle/>
          <a:p>
            <a:pPr algn="l">
              <a:lnSpc>
                <a:spcPct val="100000"/>
              </a:lnSpc>
              <a:spcAft>
                <a:spcPts val="0"/>
              </a:spcAft>
            </a:pPr>
            <a:r>
              <a:rPr sz="1100" b="0" i="0">
                <a:solidFill>
                  <a:srgbClr val="3A3D42"/>
                </a:solidFill>
                <a:latin typeface="Calibri"/>
              </a:rPr>
              <a:t>Agents in the U.S. and Canada</a:t>
            </a:r>
          </a:p>
        </p:txBody>
      </p:sp>
      <p:sp>
        <p:nvSpPr>
          <p:cNvPr id="23" name="TextBox 22"/>
          <p:cNvSpPr txBox="1"/>
          <p:nvPr/>
        </p:nvSpPr>
        <p:spPr>
          <a:xfrm>
            <a:off x="5623560" y="30358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~35,000</a:t>
            </a:r>
          </a:p>
        </p:txBody>
      </p:sp>
      <p:sp>
        <p:nvSpPr>
          <p:cNvPr id="24" name="TextBox 23"/>
          <p:cNvSpPr txBox="1"/>
          <p:nvPr/>
        </p:nvSpPr>
        <p:spPr>
          <a:xfrm>
            <a:off x="7178040" y="30358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72,968</a:t>
            </a:r>
          </a:p>
        </p:txBody>
      </p:sp>
      <p:sp>
        <p:nvSpPr>
          <p:cNvPr id="25" name="Rectangle 24"/>
          <p:cNvSpPr/>
          <p:nvPr/>
        </p:nvSpPr>
        <p:spPr>
          <a:xfrm>
            <a:off x="457200" y="3456432"/>
            <a:ext cx="8229600" cy="40233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TextBox 25"/>
          <p:cNvSpPr txBox="1"/>
          <p:nvPr/>
        </p:nvSpPr>
        <p:spPr>
          <a:xfrm>
            <a:off x="658368" y="3493008"/>
            <a:ext cx="4754880" cy="329184"/>
          </a:xfrm>
          <a:prstGeom prst="rect">
            <a:avLst/>
          </a:prstGeom>
          <a:noFill/>
        </p:spPr>
        <p:txBody>
          <a:bodyPr wrap="square" lIns="0" tIns="0" rIns="0" bIns="0" anchor="ctr">
            <a:spAutoFit/>
          </a:bodyPr>
          <a:lstStyle/>
          <a:p>
            <a:pPr algn="l">
              <a:lnSpc>
                <a:spcPct val="100000"/>
              </a:lnSpc>
              <a:spcAft>
                <a:spcPts val="0"/>
              </a:spcAft>
            </a:pPr>
            <a:r>
              <a:rPr sz="1100" b="0" i="0">
                <a:solidFill>
                  <a:srgbClr val="3A3D42"/>
                </a:solidFill>
                <a:latin typeface="Calibri"/>
              </a:rPr>
              <a:t>Revenue, second quarter 2026</a:t>
            </a:r>
          </a:p>
        </p:txBody>
      </p:sp>
      <p:sp>
        <p:nvSpPr>
          <p:cNvPr id="27" name="TextBox 26"/>
          <p:cNvSpPr txBox="1"/>
          <p:nvPr/>
        </p:nvSpPr>
        <p:spPr>
          <a:xfrm>
            <a:off x="5623560" y="34930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$700.6M</a:t>
            </a:r>
          </a:p>
        </p:txBody>
      </p:sp>
      <p:sp>
        <p:nvSpPr>
          <p:cNvPr id="28" name="TextBox 27"/>
          <p:cNvSpPr txBox="1"/>
          <p:nvPr/>
        </p:nvSpPr>
        <p:spPr>
          <a:xfrm>
            <a:off x="7178040" y="34930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$68.5M</a:t>
            </a:r>
          </a:p>
        </p:txBody>
      </p:sp>
      <p:sp>
        <p:nvSpPr>
          <p:cNvPr id="29" name="Rectangle 28"/>
          <p:cNvSpPr/>
          <p:nvPr/>
        </p:nvSpPr>
        <p:spPr>
          <a:xfrm>
            <a:off x="457200" y="3913632"/>
            <a:ext cx="8229600" cy="402336"/>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0" name="TextBox 29"/>
          <p:cNvSpPr txBox="1"/>
          <p:nvPr/>
        </p:nvSpPr>
        <p:spPr>
          <a:xfrm>
            <a:off x="658368" y="3950208"/>
            <a:ext cx="4754880" cy="329184"/>
          </a:xfrm>
          <a:prstGeom prst="rect">
            <a:avLst/>
          </a:prstGeom>
          <a:noFill/>
        </p:spPr>
        <p:txBody>
          <a:bodyPr wrap="square" lIns="0" tIns="0" rIns="0" bIns="0" anchor="ctr">
            <a:spAutoFit/>
          </a:bodyPr>
          <a:lstStyle/>
          <a:p>
            <a:pPr algn="l">
              <a:lnSpc>
                <a:spcPct val="100000"/>
              </a:lnSpc>
              <a:spcAft>
                <a:spcPts val="0"/>
              </a:spcAft>
            </a:pPr>
            <a:r>
              <a:rPr sz="1100" b="0" i="0">
                <a:solidFill>
                  <a:srgbClr val="3A3D42"/>
                </a:solidFill>
                <a:latin typeface="Calibri"/>
              </a:rPr>
              <a:t>Adjusted EBITDA, full year 2025</a:t>
            </a:r>
          </a:p>
        </p:txBody>
      </p:sp>
      <p:sp>
        <p:nvSpPr>
          <p:cNvPr id="31" name="TextBox 30"/>
          <p:cNvSpPr txBox="1"/>
          <p:nvPr/>
        </p:nvSpPr>
        <p:spPr>
          <a:xfrm>
            <a:off x="5623560" y="39502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$62.9M</a:t>
            </a:r>
          </a:p>
        </p:txBody>
      </p:sp>
      <p:sp>
        <p:nvSpPr>
          <p:cNvPr id="32" name="TextBox 31"/>
          <p:cNvSpPr txBox="1"/>
          <p:nvPr/>
        </p:nvSpPr>
        <p:spPr>
          <a:xfrm>
            <a:off x="7178040" y="3950208"/>
            <a:ext cx="1371600" cy="329184"/>
          </a:xfrm>
          <a:prstGeom prst="rect">
            <a:avLst/>
          </a:prstGeom>
          <a:noFill/>
        </p:spPr>
        <p:txBody>
          <a:bodyPr wrap="square" lIns="0" tIns="0" rIns="0" bIns="0" anchor="ctr">
            <a:spAutoFit/>
          </a:bodyPr>
          <a:lstStyle/>
          <a:p>
            <a:pPr algn="ctr">
              <a:lnSpc>
                <a:spcPct val="100000"/>
              </a:lnSpc>
              <a:spcAft>
                <a:spcPts val="0"/>
              </a:spcAft>
            </a:pPr>
            <a:r>
              <a:rPr sz="1300" b="1" i="0">
                <a:solidFill>
                  <a:srgbClr val="1B2A4A"/>
                </a:solidFill>
                <a:latin typeface="Calibri"/>
              </a:rPr>
              <a:t>$93.7M</a:t>
            </a:r>
          </a:p>
        </p:txBody>
      </p:sp>
      <p:sp>
        <p:nvSpPr>
          <p:cNvPr id="33" name="Rectangle 32"/>
          <p:cNvSpPr/>
          <p:nvPr/>
        </p:nvSpPr>
        <p:spPr>
          <a:xfrm>
            <a:off x="457200" y="4407408"/>
            <a:ext cx="8229600" cy="292608"/>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4" name="TextBox 33"/>
          <p:cNvSpPr txBox="1"/>
          <p:nvPr/>
        </p:nvSpPr>
        <p:spPr>
          <a:xfrm>
            <a:off x="713232" y="4453128"/>
            <a:ext cx="7717536" cy="201168"/>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Read the last two rows together: </a:t>
            </a:r>
            <a:r>
              <a:rPr sz="1150" b="0" i="0">
                <a:solidFill>
                  <a:srgbClr val="FFFFFF"/>
                </a:solidFill>
                <a:latin typeface="Calibri"/>
              </a:rPr>
              <a:t>Real brought the volume. RE/MAX brought the margin.</a:t>
            </a:r>
          </a:p>
        </p:txBody>
      </p:sp>
      <p:sp>
        <p:nvSpPr>
          <p:cNvPr id="36" name="TextBox 35"/>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fill="hold"/>
                                        <p:tgtEl>
                                          <p:spTgt spid="22"/>
                                        </p:tgtEl>
                                        <p:attrNameLst>
                                          <p:attrName>ppt_x</p:attrName>
                                        </p:attrNameLst>
                                      </p:cBhvr>
                                      <p:tavLst>
                                        <p:tav tm="0">
                                          <p:val>
                                            <p:strVal val="#ppt_x"/>
                                          </p:val>
                                        </p:tav>
                                        <p:tav tm="100000">
                                          <p:val>
                                            <p:strVal val="#ppt_x"/>
                                          </p:val>
                                        </p:tav>
                                      </p:tavLst>
                                    </p:anim>
                                    <p:anim calcmode="lin" valueType="num">
                                      <p:cBhvr additive="base">
                                        <p:cTn id="66" dur="500" fill="hold"/>
                                        <p:tgtEl>
                                          <p:spTgt spid="2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additive="base">
                                        <p:cTn id="69" dur="500" fill="hold"/>
                                        <p:tgtEl>
                                          <p:spTgt spid="23"/>
                                        </p:tgtEl>
                                        <p:attrNameLst>
                                          <p:attrName>ppt_x</p:attrName>
                                        </p:attrNameLst>
                                      </p:cBhvr>
                                      <p:tavLst>
                                        <p:tav tm="0">
                                          <p:val>
                                            <p:strVal val="#ppt_x"/>
                                          </p:val>
                                        </p:tav>
                                        <p:tav tm="100000">
                                          <p:val>
                                            <p:strVal val="#ppt_x"/>
                                          </p:val>
                                        </p:tav>
                                      </p:tavLst>
                                    </p:anim>
                                    <p:anim calcmode="lin" valueType="num">
                                      <p:cBhvr additive="base">
                                        <p:cTn id="70" dur="500" fill="hold"/>
                                        <p:tgtEl>
                                          <p:spTgt spid="23"/>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ppt_x"/>
                                          </p:val>
                                        </p:tav>
                                        <p:tav tm="100000">
                                          <p:val>
                                            <p:strVal val="#ppt_x"/>
                                          </p:val>
                                        </p:tav>
                                      </p:tavLst>
                                    </p:anim>
                                    <p:anim calcmode="lin" valueType="num">
                                      <p:cBhvr additive="base">
                                        <p:cTn id="7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 fill="hold"/>
                                        <p:tgtEl>
                                          <p:spTgt spid="25"/>
                                        </p:tgtEl>
                                        <p:attrNameLst>
                                          <p:attrName>ppt_x</p:attrName>
                                        </p:attrNameLst>
                                      </p:cBhvr>
                                      <p:tavLst>
                                        <p:tav tm="0">
                                          <p:val>
                                            <p:strVal val="#ppt_x"/>
                                          </p:val>
                                        </p:tav>
                                        <p:tav tm="100000">
                                          <p:val>
                                            <p:strVal val="#ppt_x"/>
                                          </p:val>
                                        </p:tav>
                                      </p:tavLst>
                                    </p:anim>
                                    <p:anim calcmode="lin" valueType="num">
                                      <p:cBhvr additive="base">
                                        <p:cTn id="80" dur="500" fill="hold"/>
                                        <p:tgtEl>
                                          <p:spTgt spid="2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500" fill="hold"/>
                                        <p:tgtEl>
                                          <p:spTgt spid="26"/>
                                        </p:tgtEl>
                                        <p:attrNameLst>
                                          <p:attrName>ppt_x</p:attrName>
                                        </p:attrNameLst>
                                      </p:cBhvr>
                                      <p:tavLst>
                                        <p:tav tm="0">
                                          <p:val>
                                            <p:strVal val="#ppt_x"/>
                                          </p:val>
                                        </p:tav>
                                        <p:tav tm="100000">
                                          <p:val>
                                            <p:strVal val="#ppt_x"/>
                                          </p:val>
                                        </p:tav>
                                      </p:tavLst>
                                    </p:anim>
                                    <p:anim calcmode="lin" valueType="num">
                                      <p:cBhvr additive="base">
                                        <p:cTn id="84" dur="500" fill="hold"/>
                                        <p:tgtEl>
                                          <p:spTgt spid="26"/>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500" fill="hold"/>
                                        <p:tgtEl>
                                          <p:spTgt spid="27"/>
                                        </p:tgtEl>
                                        <p:attrNameLst>
                                          <p:attrName>ppt_x</p:attrName>
                                        </p:attrNameLst>
                                      </p:cBhvr>
                                      <p:tavLst>
                                        <p:tav tm="0">
                                          <p:val>
                                            <p:strVal val="#ppt_x"/>
                                          </p:val>
                                        </p:tav>
                                        <p:tav tm="100000">
                                          <p:val>
                                            <p:strVal val="#ppt_x"/>
                                          </p:val>
                                        </p:tav>
                                      </p:tavLst>
                                    </p:anim>
                                    <p:anim calcmode="lin" valueType="num">
                                      <p:cBhvr additive="base">
                                        <p:cTn id="88" dur="500" fill="hold"/>
                                        <p:tgtEl>
                                          <p:spTgt spid="27"/>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anim calcmode="lin" valueType="num">
                                      <p:cBhvr additive="base">
                                        <p:cTn id="91" dur="500" fill="hold"/>
                                        <p:tgtEl>
                                          <p:spTgt spid="28"/>
                                        </p:tgtEl>
                                        <p:attrNameLst>
                                          <p:attrName>ppt_x</p:attrName>
                                        </p:attrNameLst>
                                      </p:cBhvr>
                                      <p:tavLst>
                                        <p:tav tm="0">
                                          <p:val>
                                            <p:strVal val="#ppt_x"/>
                                          </p:val>
                                        </p:tav>
                                        <p:tav tm="100000">
                                          <p:val>
                                            <p:strVal val="#ppt_x"/>
                                          </p:val>
                                        </p:tav>
                                      </p:tavLst>
                                    </p:anim>
                                    <p:anim calcmode="lin" valueType="num">
                                      <p:cBhvr additive="base">
                                        <p:cTn id="9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additive="base">
                                        <p:cTn id="97" dur="500" fill="hold"/>
                                        <p:tgtEl>
                                          <p:spTgt spid="29"/>
                                        </p:tgtEl>
                                        <p:attrNameLst>
                                          <p:attrName>ppt_x</p:attrName>
                                        </p:attrNameLst>
                                      </p:cBhvr>
                                      <p:tavLst>
                                        <p:tav tm="0">
                                          <p:val>
                                            <p:strVal val="#ppt_x"/>
                                          </p:val>
                                        </p:tav>
                                        <p:tav tm="100000">
                                          <p:val>
                                            <p:strVal val="#ppt_x"/>
                                          </p:val>
                                        </p:tav>
                                      </p:tavLst>
                                    </p:anim>
                                    <p:anim calcmode="lin" valueType="num">
                                      <p:cBhvr additive="base">
                                        <p:cTn id="98" dur="500" fill="hold"/>
                                        <p:tgtEl>
                                          <p:spTgt spid="29"/>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30"/>
                                        </p:tgtEl>
                                        <p:attrNameLst>
                                          <p:attrName>style.visibility</p:attrName>
                                        </p:attrNameLst>
                                      </p:cBhvr>
                                      <p:to>
                                        <p:strVal val="visible"/>
                                      </p:to>
                                    </p:set>
                                    <p:anim calcmode="lin" valueType="num">
                                      <p:cBhvr additive="base">
                                        <p:cTn id="101" dur="500" fill="hold"/>
                                        <p:tgtEl>
                                          <p:spTgt spid="30"/>
                                        </p:tgtEl>
                                        <p:attrNameLst>
                                          <p:attrName>ppt_x</p:attrName>
                                        </p:attrNameLst>
                                      </p:cBhvr>
                                      <p:tavLst>
                                        <p:tav tm="0">
                                          <p:val>
                                            <p:strVal val="#ppt_x"/>
                                          </p:val>
                                        </p:tav>
                                        <p:tav tm="100000">
                                          <p:val>
                                            <p:strVal val="#ppt_x"/>
                                          </p:val>
                                        </p:tav>
                                      </p:tavLst>
                                    </p:anim>
                                    <p:anim calcmode="lin" valueType="num">
                                      <p:cBhvr additive="base">
                                        <p:cTn id="102" dur="500" fill="hold"/>
                                        <p:tgtEl>
                                          <p:spTgt spid="30"/>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31"/>
                                        </p:tgtEl>
                                        <p:attrNameLst>
                                          <p:attrName>style.visibility</p:attrName>
                                        </p:attrNameLst>
                                      </p:cBhvr>
                                      <p:to>
                                        <p:strVal val="visible"/>
                                      </p:to>
                                    </p:set>
                                    <p:anim calcmode="lin" valueType="num">
                                      <p:cBhvr additive="base">
                                        <p:cTn id="105" dur="500" fill="hold"/>
                                        <p:tgtEl>
                                          <p:spTgt spid="31"/>
                                        </p:tgtEl>
                                        <p:attrNameLst>
                                          <p:attrName>ppt_x</p:attrName>
                                        </p:attrNameLst>
                                      </p:cBhvr>
                                      <p:tavLst>
                                        <p:tav tm="0">
                                          <p:val>
                                            <p:strVal val="#ppt_x"/>
                                          </p:val>
                                        </p:tav>
                                        <p:tav tm="100000">
                                          <p:val>
                                            <p:strVal val="#ppt_x"/>
                                          </p:val>
                                        </p:tav>
                                      </p:tavLst>
                                    </p:anim>
                                    <p:anim calcmode="lin" valueType="num">
                                      <p:cBhvr additive="base">
                                        <p:cTn id="106" dur="500" fill="hold"/>
                                        <p:tgtEl>
                                          <p:spTgt spid="31"/>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32"/>
                                        </p:tgtEl>
                                        <p:attrNameLst>
                                          <p:attrName>style.visibility</p:attrName>
                                        </p:attrNameLst>
                                      </p:cBhvr>
                                      <p:to>
                                        <p:strVal val="visible"/>
                                      </p:to>
                                    </p:set>
                                    <p:anim calcmode="lin" valueType="num">
                                      <p:cBhvr additive="base">
                                        <p:cTn id="109" dur="500" fill="hold"/>
                                        <p:tgtEl>
                                          <p:spTgt spid="32"/>
                                        </p:tgtEl>
                                        <p:attrNameLst>
                                          <p:attrName>ppt_x</p:attrName>
                                        </p:attrNameLst>
                                      </p:cBhvr>
                                      <p:tavLst>
                                        <p:tav tm="0">
                                          <p:val>
                                            <p:strVal val="#ppt_x"/>
                                          </p:val>
                                        </p:tav>
                                        <p:tav tm="100000">
                                          <p:val>
                                            <p:strVal val="#ppt_x"/>
                                          </p:val>
                                        </p:tav>
                                      </p:tavLst>
                                    </p:anim>
                                    <p:anim calcmode="lin" valueType="num">
                                      <p:cBhvr additive="base">
                                        <p:cTn id="11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1" fill="hold" grpId="0" nodeType="clickEffect">
                                  <p:stCondLst>
                                    <p:cond delay="0"/>
                                  </p:stCondLst>
                                  <p:childTnLst>
                                    <p:set>
                                      <p:cBhvr>
                                        <p:cTn id="114" dur="1" fill="hold">
                                          <p:stCondLst>
                                            <p:cond delay="0"/>
                                          </p:stCondLst>
                                        </p:cTn>
                                        <p:tgtEl>
                                          <p:spTgt spid="33"/>
                                        </p:tgtEl>
                                        <p:attrNameLst>
                                          <p:attrName>style.visibility</p:attrName>
                                        </p:attrNameLst>
                                      </p:cBhvr>
                                      <p:to>
                                        <p:strVal val="visible"/>
                                      </p:to>
                                    </p:set>
                                    <p:anim calcmode="lin" valueType="num">
                                      <p:cBhvr additive="base">
                                        <p:cTn id="115" dur="500" fill="hold"/>
                                        <p:tgtEl>
                                          <p:spTgt spid="33"/>
                                        </p:tgtEl>
                                        <p:attrNameLst>
                                          <p:attrName>ppt_x</p:attrName>
                                        </p:attrNameLst>
                                      </p:cBhvr>
                                      <p:tavLst>
                                        <p:tav tm="0">
                                          <p:val>
                                            <p:strVal val="#ppt_x"/>
                                          </p:val>
                                        </p:tav>
                                        <p:tav tm="100000">
                                          <p:val>
                                            <p:strVal val="#ppt_x"/>
                                          </p:val>
                                        </p:tav>
                                      </p:tavLst>
                                    </p:anim>
                                    <p:anim calcmode="lin" valueType="num">
                                      <p:cBhvr additive="base">
                                        <p:cTn id="116" dur="500" fill="hold"/>
                                        <p:tgtEl>
                                          <p:spTgt spid="33"/>
                                        </p:tgtEl>
                                        <p:attrNameLst>
                                          <p:attrName>ppt_y</p:attrName>
                                        </p:attrNameLst>
                                      </p:cBhvr>
                                      <p:tavLst>
                                        <p:tav tm="0">
                                          <p:val>
                                            <p:strVal val="0-#ppt_h/2"/>
                                          </p:val>
                                        </p:tav>
                                        <p:tav tm="100000">
                                          <p:val>
                                            <p:strVal val="#ppt_y"/>
                                          </p:val>
                                        </p:tav>
                                      </p:tavLst>
                                    </p:anim>
                                  </p:childTnLst>
                                </p:cTn>
                              </p:par>
                              <p:par>
                                <p:cTn id="117" presetID="2" presetClass="entr" presetSubtype="1" fill="hold" grpId="0" nodeType="withEffect">
                                  <p:stCondLst>
                                    <p:cond delay="0"/>
                                  </p:stCondLst>
                                  <p:childTnLst>
                                    <p:set>
                                      <p:cBhvr>
                                        <p:cTn id="118" dur="1" fill="hold">
                                          <p:stCondLst>
                                            <p:cond delay="0"/>
                                          </p:stCondLst>
                                        </p:cTn>
                                        <p:tgtEl>
                                          <p:spTgt spid="34"/>
                                        </p:tgtEl>
                                        <p:attrNameLst>
                                          <p:attrName>style.visibility</p:attrName>
                                        </p:attrNameLst>
                                      </p:cBhvr>
                                      <p:to>
                                        <p:strVal val="visible"/>
                                      </p:to>
                                    </p:set>
                                    <p:anim calcmode="lin" valueType="num">
                                      <p:cBhvr additive="base">
                                        <p:cTn id="119" dur="500" fill="hold"/>
                                        <p:tgtEl>
                                          <p:spTgt spid="34"/>
                                        </p:tgtEl>
                                        <p:attrNameLst>
                                          <p:attrName>ppt_x</p:attrName>
                                        </p:attrNameLst>
                                      </p:cBhvr>
                                      <p:tavLst>
                                        <p:tav tm="0">
                                          <p:val>
                                            <p:strVal val="#ppt_x"/>
                                          </p:val>
                                        </p:tav>
                                        <p:tav tm="100000">
                                          <p:val>
                                            <p:strVal val="#ppt_x"/>
                                          </p:val>
                                        </p:tav>
                                      </p:tavLst>
                                    </p:anim>
                                    <p:anim calcmode="lin" valueType="num">
                                      <p:cBhvr additive="base">
                                        <p:cTn id="120"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2" grpId="0"/>
      <p:bldP spid="13" grpId="0" animBg="1"/>
      <p:bldP spid="14" grpId="0"/>
      <p:bldP spid="15" grpId="0"/>
      <p:bldP spid="16" grpId="0"/>
      <p:bldP spid="17" grpId="0" animBg="1"/>
      <p:bldP spid="18" grpId="0"/>
      <p:bldP spid="19" grpId="0"/>
      <p:bldP spid="20" grpId="0"/>
      <p:bldP spid="21" grpId="0" animBg="1"/>
      <p:bldP spid="22" grpId="0"/>
      <p:bldP spid="23" grpId="0"/>
      <p:bldP spid="24" grpId="0"/>
      <p:bldP spid="25" grpId="0" animBg="1"/>
      <p:bldP spid="26" grpId="0"/>
      <p:bldP spid="27" grpId="0"/>
      <p:bldP spid="28" grpId="0"/>
      <p:bldP spid="29" grpId="0" animBg="1"/>
      <p:bldP spid="30" grpId="0"/>
      <p:bldP spid="31" grpId="0"/>
      <p:bldP spid="32" grpId="0"/>
      <p:bldP spid="33" grpId="0" animBg="1"/>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MODULE ROADMAP</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Eight Things Every Agent Should Know</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35024"/>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Rectangle 5"/>
          <p:cNvSpPr/>
          <p:nvPr/>
        </p:nvSpPr>
        <p:spPr>
          <a:xfrm>
            <a:off x="457200" y="1335024"/>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p:cNvSpPr txBox="1"/>
          <p:nvPr/>
        </p:nvSpPr>
        <p:spPr>
          <a:xfrm>
            <a:off x="676656" y="1435608"/>
            <a:ext cx="457200" cy="256032"/>
          </a:xfrm>
          <a:prstGeom prst="rect">
            <a:avLst/>
          </a:prstGeom>
          <a:noFill/>
        </p:spPr>
        <p:txBody>
          <a:bodyPr wrap="square" lIns="0" tIns="0" rIns="0" bIns="0" anchor="t">
            <a:spAutoFit/>
          </a:bodyPr>
          <a:lstStyle/>
          <a:p>
            <a:pPr algn="l">
              <a:lnSpc>
                <a:spcPct val="100000"/>
              </a:lnSpc>
              <a:spcAft>
                <a:spcPts val="0"/>
              </a:spcAft>
            </a:pPr>
            <a:r>
              <a:rPr sz="1400" b="1" i="0">
                <a:solidFill>
                  <a:srgbClr val="C9B98A"/>
                </a:solidFill>
                <a:latin typeface="Calibri"/>
              </a:rPr>
              <a:t>01</a:t>
            </a:r>
          </a:p>
        </p:txBody>
      </p:sp>
      <p:sp>
        <p:nvSpPr>
          <p:cNvPr id="8" name="TextBox 7"/>
          <p:cNvSpPr txBox="1"/>
          <p:nvPr/>
        </p:nvSpPr>
        <p:spPr>
          <a:xfrm>
            <a:off x="1170432" y="1417320"/>
            <a:ext cx="310896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The Deal</a:t>
            </a:r>
          </a:p>
        </p:txBody>
      </p:sp>
      <p:sp>
        <p:nvSpPr>
          <p:cNvPr id="9" name="TextBox 8"/>
          <p:cNvSpPr txBox="1"/>
          <p:nvPr/>
        </p:nvSpPr>
        <p:spPr>
          <a:xfrm>
            <a:off x="1170432" y="1700784"/>
            <a:ext cx="3108960" cy="274320"/>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What closed, on what terms, and who owns what.</a:t>
            </a:r>
          </a:p>
        </p:txBody>
      </p:sp>
      <p:sp>
        <p:nvSpPr>
          <p:cNvPr id="10" name="Rectangle 9"/>
          <p:cNvSpPr/>
          <p:nvPr/>
        </p:nvSpPr>
        <p:spPr>
          <a:xfrm>
            <a:off x="4700016" y="1335024"/>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1" name="Rectangle 10"/>
          <p:cNvSpPr/>
          <p:nvPr/>
        </p:nvSpPr>
        <p:spPr>
          <a:xfrm>
            <a:off x="4700016" y="1335024"/>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2" name="TextBox 11"/>
          <p:cNvSpPr txBox="1"/>
          <p:nvPr/>
        </p:nvSpPr>
        <p:spPr>
          <a:xfrm>
            <a:off x="4919472" y="1435608"/>
            <a:ext cx="457200" cy="256032"/>
          </a:xfrm>
          <a:prstGeom prst="rect">
            <a:avLst/>
          </a:prstGeom>
          <a:noFill/>
        </p:spPr>
        <p:txBody>
          <a:bodyPr wrap="square" lIns="0" tIns="0" rIns="0" bIns="0" anchor="t">
            <a:spAutoFit/>
          </a:bodyPr>
          <a:lstStyle/>
          <a:p>
            <a:pPr algn="l">
              <a:lnSpc>
                <a:spcPct val="100000"/>
              </a:lnSpc>
              <a:spcAft>
                <a:spcPts val="0"/>
              </a:spcAft>
            </a:pPr>
            <a:r>
              <a:rPr sz="1400" b="1" i="0">
                <a:solidFill>
                  <a:srgbClr val="C9B98A"/>
                </a:solidFill>
                <a:latin typeface="Calibri"/>
              </a:rPr>
              <a:t>02</a:t>
            </a:r>
          </a:p>
        </p:txBody>
      </p:sp>
      <p:sp>
        <p:nvSpPr>
          <p:cNvPr id="13" name="TextBox 12"/>
          <p:cNvSpPr txBox="1"/>
          <p:nvPr/>
        </p:nvSpPr>
        <p:spPr>
          <a:xfrm>
            <a:off x="5413248" y="1417320"/>
            <a:ext cx="310896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What Is Not Changing</a:t>
            </a:r>
          </a:p>
        </p:txBody>
      </p:sp>
      <p:sp>
        <p:nvSpPr>
          <p:cNvPr id="14" name="TextBox 13"/>
          <p:cNvSpPr txBox="1"/>
          <p:nvPr/>
        </p:nvSpPr>
        <p:spPr>
          <a:xfrm>
            <a:off x="5413248" y="1700784"/>
            <a:ext cx="3108960" cy="274320"/>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Brands, agreements, splits, and independence.</a:t>
            </a:r>
          </a:p>
        </p:txBody>
      </p:sp>
      <p:sp>
        <p:nvSpPr>
          <p:cNvPr id="15" name="Rectangle 14"/>
          <p:cNvSpPr/>
          <p:nvPr/>
        </p:nvSpPr>
        <p:spPr>
          <a:xfrm>
            <a:off x="457200" y="2148840"/>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6" name="Rectangle 15"/>
          <p:cNvSpPr/>
          <p:nvPr/>
        </p:nvSpPr>
        <p:spPr>
          <a:xfrm>
            <a:off x="457200" y="2148840"/>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7" name="TextBox 16"/>
          <p:cNvSpPr txBox="1"/>
          <p:nvPr/>
        </p:nvSpPr>
        <p:spPr>
          <a:xfrm>
            <a:off x="676656" y="2249424"/>
            <a:ext cx="457200" cy="256032"/>
          </a:xfrm>
          <a:prstGeom prst="rect">
            <a:avLst/>
          </a:prstGeom>
          <a:noFill/>
        </p:spPr>
        <p:txBody>
          <a:bodyPr wrap="square" lIns="0" tIns="0" rIns="0" bIns="0" anchor="t">
            <a:spAutoFit/>
          </a:bodyPr>
          <a:lstStyle/>
          <a:p>
            <a:pPr algn="l">
              <a:lnSpc>
                <a:spcPct val="100000"/>
              </a:lnSpc>
              <a:spcAft>
                <a:spcPts val="0"/>
              </a:spcAft>
            </a:pPr>
            <a:r>
              <a:rPr sz="1400" b="1" i="0">
                <a:solidFill>
                  <a:srgbClr val="C9B98A"/>
                </a:solidFill>
                <a:latin typeface="Calibri"/>
              </a:rPr>
              <a:t>03</a:t>
            </a:r>
          </a:p>
        </p:txBody>
      </p:sp>
      <p:sp>
        <p:nvSpPr>
          <p:cNvPr id="18" name="TextBox 17"/>
          <p:cNvSpPr txBox="1"/>
          <p:nvPr/>
        </p:nvSpPr>
        <p:spPr>
          <a:xfrm>
            <a:off x="1170432" y="2231136"/>
            <a:ext cx="310896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The Scale</a:t>
            </a:r>
          </a:p>
        </p:txBody>
      </p:sp>
      <p:sp>
        <p:nvSpPr>
          <p:cNvPr id="19" name="TextBox 18"/>
          <p:cNvSpPr txBox="1"/>
          <p:nvPr/>
        </p:nvSpPr>
        <p:spPr>
          <a:xfrm>
            <a:off x="1170432" y="2514600"/>
            <a:ext cx="3108960" cy="274320"/>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180,000 professionals in 120+ countries.</a:t>
            </a:r>
          </a:p>
        </p:txBody>
      </p:sp>
      <p:sp>
        <p:nvSpPr>
          <p:cNvPr id="20" name="Rectangle 19"/>
          <p:cNvSpPr/>
          <p:nvPr/>
        </p:nvSpPr>
        <p:spPr>
          <a:xfrm>
            <a:off x="4700016" y="2148840"/>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1" name="Rectangle 20"/>
          <p:cNvSpPr/>
          <p:nvPr/>
        </p:nvSpPr>
        <p:spPr>
          <a:xfrm>
            <a:off x="4700016" y="2148840"/>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TextBox 21"/>
          <p:cNvSpPr txBox="1"/>
          <p:nvPr/>
        </p:nvSpPr>
        <p:spPr>
          <a:xfrm>
            <a:off x="4919472" y="2249424"/>
            <a:ext cx="457200" cy="256032"/>
          </a:xfrm>
          <a:prstGeom prst="rect">
            <a:avLst/>
          </a:prstGeom>
          <a:noFill/>
        </p:spPr>
        <p:txBody>
          <a:bodyPr wrap="square" lIns="0" tIns="0" rIns="0" bIns="0" anchor="t">
            <a:spAutoFit/>
          </a:bodyPr>
          <a:lstStyle/>
          <a:p>
            <a:pPr algn="l">
              <a:lnSpc>
                <a:spcPct val="100000"/>
              </a:lnSpc>
              <a:spcAft>
                <a:spcPts val="0"/>
              </a:spcAft>
            </a:pPr>
            <a:r>
              <a:rPr sz="1400" b="1" i="0">
                <a:solidFill>
                  <a:srgbClr val="C9B98A"/>
                </a:solidFill>
                <a:latin typeface="Calibri"/>
              </a:rPr>
              <a:t>04</a:t>
            </a:r>
          </a:p>
        </p:txBody>
      </p:sp>
      <p:sp>
        <p:nvSpPr>
          <p:cNvPr id="23" name="TextBox 22"/>
          <p:cNvSpPr txBox="1"/>
          <p:nvPr/>
        </p:nvSpPr>
        <p:spPr>
          <a:xfrm>
            <a:off x="5413248" y="2231136"/>
            <a:ext cx="310896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The Productivity Story</a:t>
            </a:r>
          </a:p>
        </p:txBody>
      </p:sp>
      <p:sp>
        <p:nvSpPr>
          <p:cNvPr id="24" name="TextBox 23"/>
          <p:cNvSpPr txBox="1"/>
          <p:nvPr/>
        </p:nvSpPr>
        <p:spPr>
          <a:xfrm>
            <a:off x="5413248" y="2514600"/>
            <a:ext cx="3108960" cy="274320"/>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Why RE/MAX was worth buying, in numbers.</a:t>
            </a:r>
          </a:p>
        </p:txBody>
      </p:sp>
      <p:sp>
        <p:nvSpPr>
          <p:cNvPr id="25" name="Rectangle 24"/>
          <p:cNvSpPr/>
          <p:nvPr/>
        </p:nvSpPr>
        <p:spPr>
          <a:xfrm>
            <a:off x="457200" y="2962656"/>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Rectangle 25"/>
          <p:cNvSpPr/>
          <p:nvPr/>
        </p:nvSpPr>
        <p:spPr>
          <a:xfrm>
            <a:off x="457200" y="2962656"/>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7" name="TextBox 26"/>
          <p:cNvSpPr txBox="1"/>
          <p:nvPr/>
        </p:nvSpPr>
        <p:spPr>
          <a:xfrm>
            <a:off x="676656" y="3063240"/>
            <a:ext cx="457200" cy="256032"/>
          </a:xfrm>
          <a:prstGeom prst="rect">
            <a:avLst/>
          </a:prstGeom>
          <a:noFill/>
        </p:spPr>
        <p:txBody>
          <a:bodyPr wrap="square" lIns="0" tIns="0" rIns="0" bIns="0" anchor="t">
            <a:spAutoFit/>
          </a:bodyPr>
          <a:lstStyle/>
          <a:p>
            <a:pPr algn="l">
              <a:lnSpc>
                <a:spcPct val="100000"/>
              </a:lnSpc>
              <a:spcAft>
                <a:spcPts val="0"/>
              </a:spcAft>
            </a:pPr>
            <a:r>
              <a:rPr sz="1400" b="1" i="0">
                <a:solidFill>
                  <a:srgbClr val="C9B98A"/>
                </a:solidFill>
                <a:latin typeface="Calibri"/>
              </a:rPr>
              <a:t>05</a:t>
            </a:r>
          </a:p>
        </p:txBody>
      </p:sp>
      <p:sp>
        <p:nvSpPr>
          <p:cNvPr id="28" name="TextBox 27"/>
          <p:cNvSpPr txBox="1"/>
          <p:nvPr/>
        </p:nvSpPr>
        <p:spPr>
          <a:xfrm>
            <a:off x="1170432" y="3044952"/>
            <a:ext cx="310896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The Toolkit</a:t>
            </a:r>
          </a:p>
        </p:txBody>
      </p:sp>
      <p:sp>
        <p:nvSpPr>
          <p:cNvPr id="29" name="TextBox 28"/>
          <p:cNvSpPr txBox="1"/>
          <p:nvPr/>
        </p:nvSpPr>
        <p:spPr>
          <a:xfrm>
            <a:off x="1170432" y="3328416"/>
            <a:ext cx="3108960" cy="274320"/>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reZEN, Leo, HeyLeo, Real Wallet — opt-in.</a:t>
            </a:r>
          </a:p>
        </p:txBody>
      </p:sp>
      <p:sp>
        <p:nvSpPr>
          <p:cNvPr id="30" name="Rectangle 29"/>
          <p:cNvSpPr/>
          <p:nvPr/>
        </p:nvSpPr>
        <p:spPr>
          <a:xfrm>
            <a:off x="4700016" y="2962656"/>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1" name="Rectangle 30"/>
          <p:cNvSpPr/>
          <p:nvPr/>
        </p:nvSpPr>
        <p:spPr>
          <a:xfrm>
            <a:off x="4700016" y="2962656"/>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2" name="TextBox 31"/>
          <p:cNvSpPr txBox="1"/>
          <p:nvPr/>
        </p:nvSpPr>
        <p:spPr>
          <a:xfrm>
            <a:off x="4919472" y="3063240"/>
            <a:ext cx="457200" cy="256032"/>
          </a:xfrm>
          <a:prstGeom prst="rect">
            <a:avLst/>
          </a:prstGeom>
          <a:noFill/>
        </p:spPr>
        <p:txBody>
          <a:bodyPr wrap="square" lIns="0" tIns="0" rIns="0" bIns="0" anchor="t">
            <a:spAutoFit/>
          </a:bodyPr>
          <a:lstStyle/>
          <a:p>
            <a:pPr algn="l">
              <a:lnSpc>
                <a:spcPct val="100000"/>
              </a:lnSpc>
              <a:spcAft>
                <a:spcPts val="0"/>
              </a:spcAft>
            </a:pPr>
            <a:r>
              <a:rPr sz="1400" b="1" i="0">
                <a:solidFill>
                  <a:srgbClr val="C9B98A"/>
                </a:solidFill>
                <a:latin typeface="Calibri"/>
              </a:rPr>
              <a:t>06</a:t>
            </a:r>
          </a:p>
        </p:txBody>
      </p:sp>
      <p:sp>
        <p:nvSpPr>
          <p:cNvPr id="33" name="TextBox 32"/>
          <p:cNvSpPr txBox="1"/>
          <p:nvPr/>
        </p:nvSpPr>
        <p:spPr>
          <a:xfrm>
            <a:off x="5413248" y="3044952"/>
            <a:ext cx="310896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The Leads</a:t>
            </a:r>
          </a:p>
        </p:txBody>
      </p:sp>
      <p:sp>
        <p:nvSpPr>
          <p:cNvPr id="34" name="TextBox 33"/>
          <p:cNvSpPr txBox="1"/>
          <p:nvPr/>
        </p:nvSpPr>
        <p:spPr>
          <a:xfrm>
            <a:off x="5413248" y="3328416"/>
            <a:ext cx="3108960" cy="274320"/>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A million a year, and where they go next.</a:t>
            </a:r>
          </a:p>
        </p:txBody>
      </p:sp>
      <p:sp>
        <p:nvSpPr>
          <p:cNvPr id="35" name="Rectangle 34"/>
          <p:cNvSpPr/>
          <p:nvPr/>
        </p:nvSpPr>
        <p:spPr>
          <a:xfrm>
            <a:off x="457200" y="3776472"/>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6" name="Rectangle 35"/>
          <p:cNvSpPr/>
          <p:nvPr/>
        </p:nvSpPr>
        <p:spPr>
          <a:xfrm>
            <a:off x="457200" y="3776472"/>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7" name="TextBox 36"/>
          <p:cNvSpPr txBox="1"/>
          <p:nvPr/>
        </p:nvSpPr>
        <p:spPr>
          <a:xfrm>
            <a:off x="676656" y="3877056"/>
            <a:ext cx="457200" cy="256032"/>
          </a:xfrm>
          <a:prstGeom prst="rect">
            <a:avLst/>
          </a:prstGeom>
          <a:noFill/>
        </p:spPr>
        <p:txBody>
          <a:bodyPr wrap="square" lIns="0" tIns="0" rIns="0" bIns="0" anchor="t">
            <a:spAutoFit/>
          </a:bodyPr>
          <a:lstStyle/>
          <a:p>
            <a:pPr algn="l">
              <a:lnSpc>
                <a:spcPct val="100000"/>
              </a:lnSpc>
              <a:spcAft>
                <a:spcPts val="0"/>
              </a:spcAft>
            </a:pPr>
            <a:r>
              <a:rPr sz="1400" b="1" i="0">
                <a:solidFill>
                  <a:srgbClr val="C9B98A"/>
                </a:solidFill>
                <a:latin typeface="Calibri"/>
              </a:rPr>
              <a:t>07</a:t>
            </a:r>
          </a:p>
        </p:txBody>
      </p:sp>
      <p:sp>
        <p:nvSpPr>
          <p:cNvPr id="38" name="TextBox 37"/>
          <p:cNvSpPr txBox="1"/>
          <p:nvPr/>
        </p:nvSpPr>
        <p:spPr>
          <a:xfrm>
            <a:off x="1170432" y="3858768"/>
            <a:ext cx="310896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The Money</a:t>
            </a:r>
          </a:p>
        </p:txBody>
      </p:sp>
      <p:sp>
        <p:nvSpPr>
          <p:cNvPr id="39" name="TextBox 38"/>
          <p:cNvSpPr txBox="1"/>
          <p:nvPr/>
        </p:nvSpPr>
        <p:spPr>
          <a:xfrm>
            <a:off x="1170432" y="4142232"/>
            <a:ext cx="3108960" cy="274320"/>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Two economic models, and the new debt.</a:t>
            </a:r>
          </a:p>
        </p:txBody>
      </p:sp>
      <p:sp>
        <p:nvSpPr>
          <p:cNvPr id="40" name="Rectangle 39"/>
          <p:cNvSpPr/>
          <p:nvPr/>
        </p:nvSpPr>
        <p:spPr>
          <a:xfrm>
            <a:off x="4700016" y="3776472"/>
            <a:ext cx="3986784" cy="713232"/>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41" name="Rectangle 40"/>
          <p:cNvSpPr/>
          <p:nvPr/>
        </p:nvSpPr>
        <p:spPr>
          <a:xfrm>
            <a:off x="4700016" y="3776472"/>
            <a:ext cx="50292" cy="71323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42" name="TextBox 41"/>
          <p:cNvSpPr txBox="1"/>
          <p:nvPr/>
        </p:nvSpPr>
        <p:spPr>
          <a:xfrm>
            <a:off x="4919472" y="3877056"/>
            <a:ext cx="457200" cy="256032"/>
          </a:xfrm>
          <a:prstGeom prst="rect">
            <a:avLst/>
          </a:prstGeom>
          <a:noFill/>
        </p:spPr>
        <p:txBody>
          <a:bodyPr wrap="square" lIns="0" tIns="0" rIns="0" bIns="0" anchor="t">
            <a:spAutoFit/>
          </a:bodyPr>
          <a:lstStyle/>
          <a:p>
            <a:pPr algn="l">
              <a:lnSpc>
                <a:spcPct val="100000"/>
              </a:lnSpc>
              <a:spcAft>
                <a:spcPts val="0"/>
              </a:spcAft>
            </a:pPr>
            <a:r>
              <a:rPr sz="1400" b="1" i="0">
                <a:solidFill>
                  <a:srgbClr val="C9B98A"/>
                </a:solidFill>
                <a:latin typeface="Calibri"/>
              </a:rPr>
              <a:t>08</a:t>
            </a:r>
          </a:p>
        </p:txBody>
      </p:sp>
      <p:sp>
        <p:nvSpPr>
          <p:cNvPr id="43" name="TextBox 42"/>
          <p:cNvSpPr txBox="1"/>
          <p:nvPr/>
        </p:nvSpPr>
        <p:spPr>
          <a:xfrm>
            <a:off x="5413248" y="3858768"/>
            <a:ext cx="3108960" cy="256032"/>
          </a:xfrm>
          <a:prstGeom prst="rect">
            <a:avLst/>
          </a:prstGeom>
          <a:noFill/>
        </p:spPr>
        <p:txBody>
          <a:bodyPr wrap="square" lIns="0" tIns="0" rIns="0" bIns="0" anchor="t">
            <a:spAutoFit/>
          </a:bodyPr>
          <a:lstStyle/>
          <a:p>
            <a:pPr algn="l">
              <a:lnSpc>
                <a:spcPct val="100000"/>
              </a:lnSpc>
              <a:spcAft>
                <a:spcPts val="0"/>
              </a:spcAft>
            </a:pPr>
            <a:r>
              <a:rPr sz="1300" b="1" i="0">
                <a:solidFill>
                  <a:srgbClr val="1B2A4A"/>
                </a:solidFill>
                <a:latin typeface="Calibri"/>
              </a:rPr>
              <a:t>Your Playbook</a:t>
            </a:r>
          </a:p>
        </p:txBody>
      </p:sp>
      <p:sp>
        <p:nvSpPr>
          <p:cNvPr id="44" name="TextBox 43"/>
          <p:cNvSpPr txBox="1"/>
          <p:nvPr/>
        </p:nvSpPr>
        <p:spPr>
          <a:xfrm>
            <a:off x="5413248" y="4142232"/>
            <a:ext cx="3108960" cy="274320"/>
          </a:xfrm>
          <a:prstGeom prst="rect">
            <a:avLst/>
          </a:prstGeom>
          <a:noFill/>
        </p:spPr>
        <p:txBody>
          <a:bodyPr wrap="square" lIns="0" tIns="0" rIns="0" bIns="0" anchor="t">
            <a:spAutoFit/>
          </a:bodyPr>
          <a:lstStyle/>
          <a:p>
            <a:pPr algn="l">
              <a:lnSpc>
                <a:spcPct val="105000"/>
              </a:lnSpc>
              <a:spcAft>
                <a:spcPts val="0"/>
              </a:spcAft>
            </a:pPr>
            <a:r>
              <a:rPr sz="950" b="0" i="0">
                <a:solidFill>
                  <a:srgbClr val="6B6F76"/>
                </a:solidFill>
                <a:latin typeface="Calibri"/>
              </a:rPr>
              <a:t>What to actually do in the next ninety days.</a:t>
            </a:r>
          </a:p>
        </p:txBody>
      </p:sp>
      <p:sp>
        <p:nvSpPr>
          <p:cNvPr id="45" name="Rectangle 44"/>
          <p:cNvSpPr/>
          <p:nvPr/>
        </p:nvSpPr>
        <p:spPr>
          <a:xfrm>
            <a:off x="457200" y="4590288"/>
            <a:ext cx="8229600" cy="18288"/>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46" name="TextBox 45"/>
          <p:cNvSpPr txBox="1"/>
          <p:nvPr/>
        </p:nvSpPr>
        <p:spPr>
          <a:xfrm>
            <a:off x="457200" y="4663440"/>
            <a:ext cx="7406640" cy="184666"/>
          </a:xfrm>
          <a:prstGeom prst="rect">
            <a:avLst/>
          </a:prstGeom>
          <a:noFill/>
        </p:spPr>
        <p:txBody>
          <a:bodyPr wrap="square" lIns="0" tIns="0" rIns="0" bIns="0" anchor="t">
            <a:spAutoFit/>
          </a:bodyPr>
          <a:lstStyle/>
          <a:p>
            <a:pPr algn="l">
              <a:lnSpc>
                <a:spcPct val="100000"/>
              </a:lnSpc>
              <a:spcAft>
                <a:spcPts val="0"/>
              </a:spcAft>
            </a:pPr>
            <a:r>
              <a:rPr sz="1200" b="1" i="0" dirty="0">
                <a:solidFill>
                  <a:srgbClr val="1B2A4A"/>
                </a:solidFill>
                <a:latin typeface="Calibri"/>
              </a:rPr>
              <a:t>One rule to remember: judge the group on what it delivers, not what it announces.</a:t>
            </a:r>
          </a:p>
        </p:txBody>
      </p:sp>
      <p:sp>
        <p:nvSpPr>
          <p:cNvPr id="47" name="TextBox 46"/>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1+#ppt_w/2"/>
                                          </p:val>
                                        </p:tav>
                                        <p:tav tm="100000">
                                          <p:val>
                                            <p:strVal val="#ppt_x"/>
                                          </p:val>
                                        </p:tav>
                                      </p:tavLst>
                                    </p:anim>
                                    <p:anim calcmode="lin" valueType="num">
                                      <p:cBhvr additive="base">
                                        <p:cTn id="54" dur="500" fill="hold"/>
                                        <p:tgtEl>
                                          <p:spTgt spid="16"/>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1+#ppt_w/2"/>
                                          </p:val>
                                        </p:tav>
                                        <p:tav tm="100000">
                                          <p:val>
                                            <p:strVal val="#ppt_x"/>
                                          </p:val>
                                        </p:tav>
                                      </p:tavLst>
                                    </p:anim>
                                    <p:anim calcmode="lin" valueType="num">
                                      <p:cBhvr additive="base">
                                        <p:cTn id="58" dur="500" fill="hold"/>
                                        <p:tgtEl>
                                          <p:spTgt spid="17"/>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1+#ppt_w/2"/>
                                          </p:val>
                                        </p:tav>
                                        <p:tav tm="100000">
                                          <p:val>
                                            <p:strVal val="#ppt_x"/>
                                          </p:val>
                                        </p:tav>
                                      </p:tavLst>
                                    </p:anim>
                                    <p:anim calcmode="lin" valueType="num">
                                      <p:cBhvr additive="base">
                                        <p:cTn id="62" dur="500" fill="hold"/>
                                        <p:tgtEl>
                                          <p:spTgt spid="18"/>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1+#ppt_w/2"/>
                                          </p:val>
                                        </p:tav>
                                        <p:tav tm="100000">
                                          <p:val>
                                            <p:strVal val="#ppt_x"/>
                                          </p:val>
                                        </p:tav>
                                      </p:tavLst>
                                    </p:anim>
                                    <p:anim calcmode="lin" valueType="num">
                                      <p:cBhvr additive="base">
                                        <p:cTn id="66" dur="500" fill="hold"/>
                                        <p:tgtEl>
                                          <p:spTgt spid="19"/>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1+#ppt_w/2"/>
                                          </p:val>
                                        </p:tav>
                                        <p:tav tm="100000">
                                          <p:val>
                                            <p:strVal val="#ppt_x"/>
                                          </p:val>
                                        </p:tav>
                                      </p:tavLst>
                                    </p:anim>
                                    <p:anim calcmode="lin" valueType="num">
                                      <p:cBhvr additive="base">
                                        <p:cTn id="70" dur="500" fill="hold"/>
                                        <p:tgtEl>
                                          <p:spTgt spid="20"/>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1+#ppt_w/2"/>
                                          </p:val>
                                        </p:tav>
                                        <p:tav tm="100000">
                                          <p:val>
                                            <p:strVal val="#ppt_x"/>
                                          </p:val>
                                        </p:tav>
                                      </p:tavLst>
                                    </p:anim>
                                    <p:anim calcmode="lin" valueType="num">
                                      <p:cBhvr additive="base">
                                        <p:cTn id="74" dur="500" fill="hold"/>
                                        <p:tgtEl>
                                          <p:spTgt spid="21"/>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1+#ppt_w/2"/>
                                          </p:val>
                                        </p:tav>
                                        <p:tav tm="100000">
                                          <p:val>
                                            <p:strVal val="#ppt_x"/>
                                          </p:val>
                                        </p:tav>
                                      </p:tavLst>
                                    </p:anim>
                                    <p:anim calcmode="lin" valueType="num">
                                      <p:cBhvr additive="base">
                                        <p:cTn id="78" dur="500" fill="hold"/>
                                        <p:tgtEl>
                                          <p:spTgt spid="22"/>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1+#ppt_w/2"/>
                                          </p:val>
                                        </p:tav>
                                        <p:tav tm="100000">
                                          <p:val>
                                            <p:strVal val="#ppt_x"/>
                                          </p:val>
                                        </p:tav>
                                      </p:tavLst>
                                    </p:anim>
                                    <p:anim calcmode="lin" valueType="num">
                                      <p:cBhvr additive="base">
                                        <p:cTn id="82" dur="500" fill="hold"/>
                                        <p:tgtEl>
                                          <p:spTgt spid="23"/>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1+#ppt_w/2"/>
                                          </p:val>
                                        </p:tav>
                                        <p:tav tm="100000">
                                          <p:val>
                                            <p:strVal val="#ppt_x"/>
                                          </p:val>
                                        </p:tav>
                                      </p:tavLst>
                                    </p:anim>
                                    <p:anim calcmode="lin" valueType="num">
                                      <p:cBhvr additive="base">
                                        <p:cTn id="86"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additive="base">
                                        <p:cTn id="91" dur="500" fill="hold"/>
                                        <p:tgtEl>
                                          <p:spTgt spid="25"/>
                                        </p:tgtEl>
                                        <p:attrNameLst>
                                          <p:attrName>ppt_x</p:attrName>
                                        </p:attrNameLst>
                                      </p:cBhvr>
                                      <p:tavLst>
                                        <p:tav tm="0">
                                          <p:val>
                                            <p:strVal val="0-#ppt_w/2"/>
                                          </p:val>
                                        </p:tav>
                                        <p:tav tm="100000">
                                          <p:val>
                                            <p:strVal val="#ppt_x"/>
                                          </p:val>
                                        </p:tav>
                                      </p:tavLst>
                                    </p:anim>
                                    <p:anim calcmode="lin" valueType="num">
                                      <p:cBhvr additive="base">
                                        <p:cTn id="92" dur="500" fill="hold"/>
                                        <p:tgtEl>
                                          <p:spTgt spid="25"/>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26"/>
                                        </p:tgtEl>
                                        <p:attrNameLst>
                                          <p:attrName>style.visibility</p:attrName>
                                        </p:attrNameLst>
                                      </p:cBhvr>
                                      <p:to>
                                        <p:strVal val="visible"/>
                                      </p:to>
                                    </p:set>
                                    <p:anim calcmode="lin" valueType="num">
                                      <p:cBhvr additive="base">
                                        <p:cTn id="95" dur="500" fill="hold"/>
                                        <p:tgtEl>
                                          <p:spTgt spid="26"/>
                                        </p:tgtEl>
                                        <p:attrNameLst>
                                          <p:attrName>ppt_x</p:attrName>
                                        </p:attrNameLst>
                                      </p:cBhvr>
                                      <p:tavLst>
                                        <p:tav tm="0">
                                          <p:val>
                                            <p:strVal val="0-#ppt_w/2"/>
                                          </p:val>
                                        </p:tav>
                                        <p:tav tm="100000">
                                          <p:val>
                                            <p:strVal val="#ppt_x"/>
                                          </p:val>
                                        </p:tav>
                                      </p:tavLst>
                                    </p:anim>
                                    <p:anim calcmode="lin" valueType="num">
                                      <p:cBhvr additive="base">
                                        <p:cTn id="96" dur="500" fill="hold"/>
                                        <p:tgtEl>
                                          <p:spTgt spid="26"/>
                                        </p:tgtEl>
                                        <p:attrNameLst>
                                          <p:attrName>ppt_y</p:attrName>
                                        </p:attrNameLst>
                                      </p:cBhvr>
                                      <p:tavLst>
                                        <p:tav tm="0">
                                          <p:val>
                                            <p:strVal val="#ppt_y"/>
                                          </p:val>
                                        </p:tav>
                                        <p:tav tm="100000">
                                          <p:val>
                                            <p:strVal val="#ppt_y"/>
                                          </p:val>
                                        </p:tav>
                                      </p:tavLst>
                                    </p:anim>
                                  </p:childTnLst>
                                </p:cTn>
                              </p:par>
                              <p:par>
                                <p:cTn id="97" presetID="2" presetClass="entr" presetSubtype="8" fill="hold" grpId="0" nodeType="withEffect">
                                  <p:stCondLst>
                                    <p:cond delay="0"/>
                                  </p:stCondLst>
                                  <p:childTnLst>
                                    <p:set>
                                      <p:cBhvr>
                                        <p:cTn id="98" dur="1" fill="hold">
                                          <p:stCondLst>
                                            <p:cond delay="0"/>
                                          </p:stCondLst>
                                        </p:cTn>
                                        <p:tgtEl>
                                          <p:spTgt spid="27"/>
                                        </p:tgtEl>
                                        <p:attrNameLst>
                                          <p:attrName>style.visibility</p:attrName>
                                        </p:attrNameLst>
                                      </p:cBhvr>
                                      <p:to>
                                        <p:strVal val="visible"/>
                                      </p:to>
                                    </p:set>
                                    <p:anim calcmode="lin" valueType="num">
                                      <p:cBhvr additive="base">
                                        <p:cTn id="99" dur="500" fill="hold"/>
                                        <p:tgtEl>
                                          <p:spTgt spid="27"/>
                                        </p:tgtEl>
                                        <p:attrNameLst>
                                          <p:attrName>ppt_x</p:attrName>
                                        </p:attrNameLst>
                                      </p:cBhvr>
                                      <p:tavLst>
                                        <p:tav tm="0">
                                          <p:val>
                                            <p:strVal val="0-#ppt_w/2"/>
                                          </p:val>
                                        </p:tav>
                                        <p:tav tm="100000">
                                          <p:val>
                                            <p:strVal val="#ppt_x"/>
                                          </p:val>
                                        </p:tav>
                                      </p:tavLst>
                                    </p:anim>
                                    <p:anim calcmode="lin" valueType="num">
                                      <p:cBhvr additive="base">
                                        <p:cTn id="100" dur="500" fill="hold"/>
                                        <p:tgtEl>
                                          <p:spTgt spid="27"/>
                                        </p:tgtEl>
                                        <p:attrNameLst>
                                          <p:attrName>ppt_y</p:attrName>
                                        </p:attrNameLst>
                                      </p:cBhvr>
                                      <p:tavLst>
                                        <p:tav tm="0">
                                          <p:val>
                                            <p:strVal val="#ppt_y"/>
                                          </p:val>
                                        </p:tav>
                                        <p:tav tm="100000">
                                          <p:val>
                                            <p:strVal val="#ppt_y"/>
                                          </p:val>
                                        </p:tav>
                                      </p:tavLst>
                                    </p:anim>
                                  </p:childTnLst>
                                </p:cTn>
                              </p:par>
                              <p:par>
                                <p:cTn id="101" presetID="2" presetClass="entr" presetSubtype="8" fill="hold" grpId="0" nodeType="withEffect">
                                  <p:stCondLst>
                                    <p:cond delay="0"/>
                                  </p:stCondLst>
                                  <p:childTnLst>
                                    <p:set>
                                      <p:cBhvr>
                                        <p:cTn id="102" dur="1" fill="hold">
                                          <p:stCondLst>
                                            <p:cond delay="0"/>
                                          </p:stCondLst>
                                        </p:cTn>
                                        <p:tgtEl>
                                          <p:spTgt spid="28"/>
                                        </p:tgtEl>
                                        <p:attrNameLst>
                                          <p:attrName>style.visibility</p:attrName>
                                        </p:attrNameLst>
                                      </p:cBhvr>
                                      <p:to>
                                        <p:strVal val="visible"/>
                                      </p:to>
                                    </p:set>
                                    <p:anim calcmode="lin" valueType="num">
                                      <p:cBhvr additive="base">
                                        <p:cTn id="103" dur="500" fill="hold"/>
                                        <p:tgtEl>
                                          <p:spTgt spid="28"/>
                                        </p:tgtEl>
                                        <p:attrNameLst>
                                          <p:attrName>ppt_x</p:attrName>
                                        </p:attrNameLst>
                                      </p:cBhvr>
                                      <p:tavLst>
                                        <p:tav tm="0">
                                          <p:val>
                                            <p:strVal val="0-#ppt_w/2"/>
                                          </p:val>
                                        </p:tav>
                                        <p:tav tm="100000">
                                          <p:val>
                                            <p:strVal val="#ppt_x"/>
                                          </p:val>
                                        </p:tav>
                                      </p:tavLst>
                                    </p:anim>
                                    <p:anim calcmode="lin" valueType="num">
                                      <p:cBhvr additive="base">
                                        <p:cTn id="104" dur="500" fill="hold"/>
                                        <p:tgtEl>
                                          <p:spTgt spid="28"/>
                                        </p:tgtEl>
                                        <p:attrNameLst>
                                          <p:attrName>ppt_y</p:attrName>
                                        </p:attrNameLst>
                                      </p:cBhvr>
                                      <p:tavLst>
                                        <p:tav tm="0">
                                          <p:val>
                                            <p:strVal val="#ppt_y"/>
                                          </p:val>
                                        </p:tav>
                                        <p:tav tm="100000">
                                          <p:val>
                                            <p:strVal val="#ppt_y"/>
                                          </p:val>
                                        </p:tav>
                                      </p:tavLst>
                                    </p:anim>
                                  </p:childTnLst>
                                </p:cTn>
                              </p:par>
                              <p:par>
                                <p:cTn id="105" presetID="2" presetClass="entr" presetSubtype="8" fill="hold" grpId="0" nodeType="withEffect">
                                  <p:stCondLst>
                                    <p:cond delay="0"/>
                                  </p:stCondLst>
                                  <p:childTnLst>
                                    <p:set>
                                      <p:cBhvr>
                                        <p:cTn id="106" dur="1" fill="hold">
                                          <p:stCondLst>
                                            <p:cond delay="0"/>
                                          </p:stCondLst>
                                        </p:cTn>
                                        <p:tgtEl>
                                          <p:spTgt spid="29"/>
                                        </p:tgtEl>
                                        <p:attrNameLst>
                                          <p:attrName>style.visibility</p:attrName>
                                        </p:attrNameLst>
                                      </p:cBhvr>
                                      <p:to>
                                        <p:strVal val="visible"/>
                                      </p:to>
                                    </p:set>
                                    <p:anim calcmode="lin" valueType="num">
                                      <p:cBhvr additive="base">
                                        <p:cTn id="107" dur="500" fill="hold"/>
                                        <p:tgtEl>
                                          <p:spTgt spid="29"/>
                                        </p:tgtEl>
                                        <p:attrNameLst>
                                          <p:attrName>ppt_x</p:attrName>
                                        </p:attrNameLst>
                                      </p:cBhvr>
                                      <p:tavLst>
                                        <p:tav tm="0">
                                          <p:val>
                                            <p:strVal val="0-#ppt_w/2"/>
                                          </p:val>
                                        </p:tav>
                                        <p:tav tm="100000">
                                          <p:val>
                                            <p:strVal val="#ppt_x"/>
                                          </p:val>
                                        </p:tav>
                                      </p:tavLst>
                                    </p:anim>
                                    <p:anim calcmode="lin" valueType="num">
                                      <p:cBhvr additive="base">
                                        <p:cTn id="108" dur="500" fill="hold"/>
                                        <p:tgtEl>
                                          <p:spTgt spid="29"/>
                                        </p:tgtEl>
                                        <p:attrNameLst>
                                          <p:attrName>ppt_y</p:attrName>
                                        </p:attrNameLst>
                                      </p:cBhvr>
                                      <p:tavLst>
                                        <p:tav tm="0">
                                          <p:val>
                                            <p:strVal val="#ppt_y"/>
                                          </p:val>
                                        </p:tav>
                                        <p:tav tm="100000">
                                          <p:val>
                                            <p:strVal val="#ppt_y"/>
                                          </p:val>
                                        </p:tav>
                                      </p:tavLst>
                                    </p:anim>
                                  </p:childTnLst>
                                </p:cTn>
                              </p:par>
                              <p:par>
                                <p:cTn id="109" presetID="2" presetClass="entr" presetSubtype="8" fill="hold" grpId="0" nodeType="withEffect">
                                  <p:stCondLst>
                                    <p:cond delay="0"/>
                                  </p:stCondLst>
                                  <p:childTnLst>
                                    <p:set>
                                      <p:cBhvr>
                                        <p:cTn id="110" dur="1" fill="hold">
                                          <p:stCondLst>
                                            <p:cond delay="0"/>
                                          </p:stCondLst>
                                        </p:cTn>
                                        <p:tgtEl>
                                          <p:spTgt spid="30"/>
                                        </p:tgtEl>
                                        <p:attrNameLst>
                                          <p:attrName>style.visibility</p:attrName>
                                        </p:attrNameLst>
                                      </p:cBhvr>
                                      <p:to>
                                        <p:strVal val="visible"/>
                                      </p:to>
                                    </p:set>
                                    <p:anim calcmode="lin" valueType="num">
                                      <p:cBhvr additive="base">
                                        <p:cTn id="111" dur="500" fill="hold"/>
                                        <p:tgtEl>
                                          <p:spTgt spid="30"/>
                                        </p:tgtEl>
                                        <p:attrNameLst>
                                          <p:attrName>ppt_x</p:attrName>
                                        </p:attrNameLst>
                                      </p:cBhvr>
                                      <p:tavLst>
                                        <p:tav tm="0">
                                          <p:val>
                                            <p:strVal val="0-#ppt_w/2"/>
                                          </p:val>
                                        </p:tav>
                                        <p:tav tm="100000">
                                          <p:val>
                                            <p:strVal val="#ppt_x"/>
                                          </p:val>
                                        </p:tav>
                                      </p:tavLst>
                                    </p:anim>
                                    <p:anim calcmode="lin" valueType="num">
                                      <p:cBhvr additive="base">
                                        <p:cTn id="112" dur="500" fill="hold"/>
                                        <p:tgtEl>
                                          <p:spTgt spid="30"/>
                                        </p:tgtEl>
                                        <p:attrNameLst>
                                          <p:attrName>ppt_y</p:attrName>
                                        </p:attrNameLst>
                                      </p:cBhvr>
                                      <p:tavLst>
                                        <p:tav tm="0">
                                          <p:val>
                                            <p:strVal val="#ppt_y"/>
                                          </p:val>
                                        </p:tav>
                                        <p:tav tm="100000">
                                          <p:val>
                                            <p:strVal val="#ppt_y"/>
                                          </p:val>
                                        </p:tav>
                                      </p:tavLst>
                                    </p:anim>
                                  </p:childTnLst>
                                </p:cTn>
                              </p:par>
                              <p:par>
                                <p:cTn id="113" presetID="2" presetClass="entr" presetSubtype="8" fill="hold" grpId="0" nodeType="withEffect">
                                  <p:stCondLst>
                                    <p:cond delay="0"/>
                                  </p:stCondLst>
                                  <p:childTnLst>
                                    <p:set>
                                      <p:cBhvr>
                                        <p:cTn id="114" dur="1" fill="hold">
                                          <p:stCondLst>
                                            <p:cond delay="0"/>
                                          </p:stCondLst>
                                        </p:cTn>
                                        <p:tgtEl>
                                          <p:spTgt spid="31"/>
                                        </p:tgtEl>
                                        <p:attrNameLst>
                                          <p:attrName>style.visibility</p:attrName>
                                        </p:attrNameLst>
                                      </p:cBhvr>
                                      <p:to>
                                        <p:strVal val="visible"/>
                                      </p:to>
                                    </p:set>
                                    <p:anim calcmode="lin" valueType="num">
                                      <p:cBhvr additive="base">
                                        <p:cTn id="115" dur="500" fill="hold"/>
                                        <p:tgtEl>
                                          <p:spTgt spid="31"/>
                                        </p:tgtEl>
                                        <p:attrNameLst>
                                          <p:attrName>ppt_x</p:attrName>
                                        </p:attrNameLst>
                                      </p:cBhvr>
                                      <p:tavLst>
                                        <p:tav tm="0">
                                          <p:val>
                                            <p:strVal val="0-#ppt_w/2"/>
                                          </p:val>
                                        </p:tav>
                                        <p:tav tm="100000">
                                          <p:val>
                                            <p:strVal val="#ppt_x"/>
                                          </p:val>
                                        </p:tav>
                                      </p:tavLst>
                                    </p:anim>
                                    <p:anim calcmode="lin" valueType="num">
                                      <p:cBhvr additive="base">
                                        <p:cTn id="116" dur="500" fill="hold"/>
                                        <p:tgtEl>
                                          <p:spTgt spid="31"/>
                                        </p:tgtEl>
                                        <p:attrNameLst>
                                          <p:attrName>ppt_y</p:attrName>
                                        </p:attrNameLst>
                                      </p:cBhvr>
                                      <p:tavLst>
                                        <p:tav tm="0">
                                          <p:val>
                                            <p:strVal val="#ppt_y"/>
                                          </p:val>
                                        </p:tav>
                                        <p:tav tm="100000">
                                          <p:val>
                                            <p:strVal val="#ppt_y"/>
                                          </p:val>
                                        </p:tav>
                                      </p:tavLst>
                                    </p:anim>
                                  </p:childTnLst>
                                </p:cTn>
                              </p:par>
                              <p:par>
                                <p:cTn id="117" presetID="2" presetClass="entr" presetSubtype="8" fill="hold" grpId="0" nodeType="withEffect">
                                  <p:stCondLst>
                                    <p:cond delay="0"/>
                                  </p:stCondLst>
                                  <p:childTnLst>
                                    <p:set>
                                      <p:cBhvr>
                                        <p:cTn id="118" dur="1" fill="hold">
                                          <p:stCondLst>
                                            <p:cond delay="0"/>
                                          </p:stCondLst>
                                        </p:cTn>
                                        <p:tgtEl>
                                          <p:spTgt spid="32"/>
                                        </p:tgtEl>
                                        <p:attrNameLst>
                                          <p:attrName>style.visibility</p:attrName>
                                        </p:attrNameLst>
                                      </p:cBhvr>
                                      <p:to>
                                        <p:strVal val="visible"/>
                                      </p:to>
                                    </p:set>
                                    <p:anim calcmode="lin" valueType="num">
                                      <p:cBhvr additive="base">
                                        <p:cTn id="119" dur="500" fill="hold"/>
                                        <p:tgtEl>
                                          <p:spTgt spid="32"/>
                                        </p:tgtEl>
                                        <p:attrNameLst>
                                          <p:attrName>ppt_x</p:attrName>
                                        </p:attrNameLst>
                                      </p:cBhvr>
                                      <p:tavLst>
                                        <p:tav tm="0">
                                          <p:val>
                                            <p:strVal val="0-#ppt_w/2"/>
                                          </p:val>
                                        </p:tav>
                                        <p:tav tm="100000">
                                          <p:val>
                                            <p:strVal val="#ppt_x"/>
                                          </p:val>
                                        </p:tav>
                                      </p:tavLst>
                                    </p:anim>
                                    <p:anim calcmode="lin" valueType="num">
                                      <p:cBhvr additive="base">
                                        <p:cTn id="120" dur="500" fill="hold"/>
                                        <p:tgtEl>
                                          <p:spTgt spid="32"/>
                                        </p:tgtEl>
                                        <p:attrNameLst>
                                          <p:attrName>ppt_y</p:attrName>
                                        </p:attrNameLst>
                                      </p:cBhvr>
                                      <p:tavLst>
                                        <p:tav tm="0">
                                          <p:val>
                                            <p:strVal val="#ppt_y"/>
                                          </p:val>
                                        </p:tav>
                                        <p:tav tm="100000">
                                          <p:val>
                                            <p:strVal val="#ppt_y"/>
                                          </p:val>
                                        </p:tav>
                                      </p:tavLst>
                                    </p:anim>
                                  </p:childTnLst>
                                </p:cTn>
                              </p:par>
                              <p:par>
                                <p:cTn id="121" presetID="2" presetClass="entr" presetSubtype="8" fill="hold" grpId="0" nodeType="withEffect">
                                  <p:stCondLst>
                                    <p:cond delay="0"/>
                                  </p:stCondLst>
                                  <p:childTnLst>
                                    <p:set>
                                      <p:cBhvr>
                                        <p:cTn id="122" dur="1" fill="hold">
                                          <p:stCondLst>
                                            <p:cond delay="0"/>
                                          </p:stCondLst>
                                        </p:cTn>
                                        <p:tgtEl>
                                          <p:spTgt spid="33"/>
                                        </p:tgtEl>
                                        <p:attrNameLst>
                                          <p:attrName>style.visibility</p:attrName>
                                        </p:attrNameLst>
                                      </p:cBhvr>
                                      <p:to>
                                        <p:strVal val="visible"/>
                                      </p:to>
                                    </p:set>
                                    <p:anim calcmode="lin" valueType="num">
                                      <p:cBhvr additive="base">
                                        <p:cTn id="123" dur="500" fill="hold"/>
                                        <p:tgtEl>
                                          <p:spTgt spid="33"/>
                                        </p:tgtEl>
                                        <p:attrNameLst>
                                          <p:attrName>ppt_x</p:attrName>
                                        </p:attrNameLst>
                                      </p:cBhvr>
                                      <p:tavLst>
                                        <p:tav tm="0">
                                          <p:val>
                                            <p:strVal val="0-#ppt_w/2"/>
                                          </p:val>
                                        </p:tav>
                                        <p:tav tm="100000">
                                          <p:val>
                                            <p:strVal val="#ppt_x"/>
                                          </p:val>
                                        </p:tav>
                                      </p:tavLst>
                                    </p:anim>
                                    <p:anim calcmode="lin" valueType="num">
                                      <p:cBhvr additive="base">
                                        <p:cTn id="124" dur="500" fill="hold"/>
                                        <p:tgtEl>
                                          <p:spTgt spid="33"/>
                                        </p:tgtEl>
                                        <p:attrNameLst>
                                          <p:attrName>ppt_y</p:attrName>
                                        </p:attrNameLst>
                                      </p:cBhvr>
                                      <p:tavLst>
                                        <p:tav tm="0">
                                          <p:val>
                                            <p:strVal val="#ppt_y"/>
                                          </p:val>
                                        </p:tav>
                                        <p:tav tm="100000">
                                          <p:val>
                                            <p:strVal val="#ppt_y"/>
                                          </p:val>
                                        </p:tav>
                                      </p:tavLst>
                                    </p:anim>
                                  </p:childTnLst>
                                </p:cTn>
                              </p:par>
                              <p:par>
                                <p:cTn id="125" presetID="2" presetClass="entr" presetSubtype="8" fill="hold" grpId="0" nodeType="withEffect">
                                  <p:stCondLst>
                                    <p:cond delay="0"/>
                                  </p:stCondLst>
                                  <p:childTnLst>
                                    <p:set>
                                      <p:cBhvr>
                                        <p:cTn id="126" dur="1" fill="hold">
                                          <p:stCondLst>
                                            <p:cond delay="0"/>
                                          </p:stCondLst>
                                        </p:cTn>
                                        <p:tgtEl>
                                          <p:spTgt spid="34"/>
                                        </p:tgtEl>
                                        <p:attrNameLst>
                                          <p:attrName>style.visibility</p:attrName>
                                        </p:attrNameLst>
                                      </p:cBhvr>
                                      <p:to>
                                        <p:strVal val="visible"/>
                                      </p:to>
                                    </p:set>
                                    <p:anim calcmode="lin" valueType="num">
                                      <p:cBhvr additive="base">
                                        <p:cTn id="127" dur="500" fill="hold"/>
                                        <p:tgtEl>
                                          <p:spTgt spid="34"/>
                                        </p:tgtEl>
                                        <p:attrNameLst>
                                          <p:attrName>ppt_x</p:attrName>
                                        </p:attrNameLst>
                                      </p:cBhvr>
                                      <p:tavLst>
                                        <p:tav tm="0">
                                          <p:val>
                                            <p:strVal val="0-#ppt_w/2"/>
                                          </p:val>
                                        </p:tav>
                                        <p:tav tm="100000">
                                          <p:val>
                                            <p:strVal val="#ppt_x"/>
                                          </p:val>
                                        </p:tav>
                                      </p:tavLst>
                                    </p:anim>
                                    <p:anim calcmode="lin" valueType="num">
                                      <p:cBhvr additive="base">
                                        <p:cTn id="128"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35"/>
                                        </p:tgtEl>
                                        <p:attrNameLst>
                                          <p:attrName>style.visibility</p:attrName>
                                        </p:attrNameLst>
                                      </p:cBhvr>
                                      <p:to>
                                        <p:strVal val="visible"/>
                                      </p:to>
                                    </p:set>
                                    <p:anim calcmode="lin" valueType="num">
                                      <p:cBhvr additive="base">
                                        <p:cTn id="133" dur="500" fill="hold"/>
                                        <p:tgtEl>
                                          <p:spTgt spid="35"/>
                                        </p:tgtEl>
                                        <p:attrNameLst>
                                          <p:attrName>ppt_x</p:attrName>
                                        </p:attrNameLst>
                                      </p:cBhvr>
                                      <p:tavLst>
                                        <p:tav tm="0">
                                          <p:val>
                                            <p:strVal val="#ppt_x"/>
                                          </p:val>
                                        </p:tav>
                                        <p:tav tm="100000">
                                          <p:val>
                                            <p:strVal val="#ppt_x"/>
                                          </p:val>
                                        </p:tav>
                                      </p:tavLst>
                                    </p:anim>
                                    <p:anim calcmode="lin" valueType="num">
                                      <p:cBhvr additive="base">
                                        <p:cTn id="134" dur="500" fill="hold"/>
                                        <p:tgtEl>
                                          <p:spTgt spid="35"/>
                                        </p:tgtEl>
                                        <p:attrNameLst>
                                          <p:attrName>ppt_y</p:attrName>
                                        </p:attrNameLst>
                                      </p:cBhvr>
                                      <p:tavLst>
                                        <p:tav tm="0">
                                          <p:val>
                                            <p:strVal val="1+#ppt_h/2"/>
                                          </p:val>
                                        </p:tav>
                                        <p:tav tm="100000">
                                          <p:val>
                                            <p:strVal val="#ppt_y"/>
                                          </p:val>
                                        </p:tav>
                                      </p:tavLst>
                                    </p:anim>
                                  </p:childTnLst>
                                </p:cTn>
                              </p:par>
                              <p:par>
                                <p:cTn id="135" presetID="2" presetClass="entr" presetSubtype="4" fill="hold" grpId="0" nodeType="withEffect">
                                  <p:stCondLst>
                                    <p:cond delay="0"/>
                                  </p:stCondLst>
                                  <p:childTnLst>
                                    <p:set>
                                      <p:cBhvr>
                                        <p:cTn id="136" dur="1" fill="hold">
                                          <p:stCondLst>
                                            <p:cond delay="0"/>
                                          </p:stCondLst>
                                        </p:cTn>
                                        <p:tgtEl>
                                          <p:spTgt spid="36"/>
                                        </p:tgtEl>
                                        <p:attrNameLst>
                                          <p:attrName>style.visibility</p:attrName>
                                        </p:attrNameLst>
                                      </p:cBhvr>
                                      <p:to>
                                        <p:strVal val="visible"/>
                                      </p:to>
                                    </p:set>
                                    <p:anim calcmode="lin" valueType="num">
                                      <p:cBhvr additive="base">
                                        <p:cTn id="137" dur="500" fill="hold"/>
                                        <p:tgtEl>
                                          <p:spTgt spid="36"/>
                                        </p:tgtEl>
                                        <p:attrNameLst>
                                          <p:attrName>ppt_x</p:attrName>
                                        </p:attrNameLst>
                                      </p:cBhvr>
                                      <p:tavLst>
                                        <p:tav tm="0">
                                          <p:val>
                                            <p:strVal val="#ppt_x"/>
                                          </p:val>
                                        </p:tav>
                                        <p:tav tm="100000">
                                          <p:val>
                                            <p:strVal val="#ppt_x"/>
                                          </p:val>
                                        </p:tav>
                                      </p:tavLst>
                                    </p:anim>
                                    <p:anim calcmode="lin" valueType="num">
                                      <p:cBhvr additive="base">
                                        <p:cTn id="138" dur="500" fill="hold"/>
                                        <p:tgtEl>
                                          <p:spTgt spid="36"/>
                                        </p:tgtEl>
                                        <p:attrNameLst>
                                          <p:attrName>ppt_y</p:attrName>
                                        </p:attrNameLst>
                                      </p:cBhvr>
                                      <p:tavLst>
                                        <p:tav tm="0">
                                          <p:val>
                                            <p:strVal val="1+#ppt_h/2"/>
                                          </p:val>
                                        </p:tav>
                                        <p:tav tm="100000">
                                          <p:val>
                                            <p:strVal val="#ppt_y"/>
                                          </p:val>
                                        </p:tav>
                                      </p:tavLst>
                                    </p:anim>
                                  </p:childTnLst>
                                </p:cTn>
                              </p:par>
                              <p:par>
                                <p:cTn id="139" presetID="2" presetClass="entr" presetSubtype="4" fill="hold" grpId="0" nodeType="withEffect">
                                  <p:stCondLst>
                                    <p:cond delay="0"/>
                                  </p:stCondLst>
                                  <p:childTnLst>
                                    <p:set>
                                      <p:cBhvr>
                                        <p:cTn id="140" dur="1" fill="hold">
                                          <p:stCondLst>
                                            <p:cond delay="0"/>
                                          </p:stCondLst>
                                        </p:cTn>
                                        <p:tgtEl>
                                          <p:spTgt spid="37"/>
                                        </p:tgtEl>
                                        <p:attrNameLst>
                                          <p:attrName>style.visibility</p:attrName>
                                        </p:attrNameLst>
                                      </p:cBhvr>
                                      <p:to>
                                        <p:strVal val="visible"/>
                                      </p:to>
                                    </p:set>
                                    <p:anim calcmode="lin" valueType="num">
                                      <p:cBhvr additive="base">
                                        <p:cTn id="141" dur="500" fill="hold"/>
                                        <p:tgtEl>
                                          <p:spTgt spid="37"/>
                                        </p:tgtEl>
                                        <p:attrNameLst>
                                          <p:attrName>ppt_x</p:attrName>
                                        </p:attrNameLst>
                                      </p:cBhvr>
                                      <p:tavLst>
                                        <p:tav tm="0">
                                          <p:val>
                                            <p:strVal val="#ppt_x"/>
                                          </p:val>
                                        </p:tav>
                                        <p:tav tm="100000">
                                          <p:val>
                                            <p:strVal val="#ppt_x"/>
                                          </p:val>
                                        </p:tav>
                                      </p:tavLst>
                                    </p:anim>
                                    <p:anim calcmode="lin" valueType="num">
                                      <p:cBhvr additive="base">
                                        <p:cTn id="142" dur="500" fill="hold"/>
                                        <p:tgtEl>
                                          <p:spTgt spid="37"/>
                                        </p:tgtEl>
                                        <p:attrNameLst>
                                          <p:attrName>ppt_y</p:attrName>
                                        </p:attrNameLst>
                                      </p:cBhvr>
                                      <p:tavLst>
                                        <p:tav tm="0">
                                          <p:val>
                                            <p:strVal val="1+#ppt_h/2"/>
                                          </p:val>
                                        </p:tav>
                                        <p:tav tm="100000">
                                          <p:val>
                                            <p:strVal val="#ppt_y"/>
                                          </p:val>
                                        </p:tav>
                                      </p:tavLst>
                                    </p:anim>
                                  </p:childTnLst>
                                </p:cTn>
                              </p:par>
                              <p:par>
                                <p:cTn id="143" presetID="2" presetClass="entr" presetSubtype="4" fill="hold" grpId="0" nodeType="withEffect">
                                  <p:stCondLst>
                                    <p:cond delay="0"/>
                                  </p:stCondLst>
                                  <p:childTnLst>
                                    <p:set>
                                      <p:cBhvr>
                                        <p:cTn id="144" dur="1" fill="hold">
                                          <p:stCondLst>
                                            <p:cond delay="0"/>
                                          </p:stCondLst>
                                        </p:cTn>
                                        <p:tgtEl>
                                          <p:spTgt spid="38"/>
                                        </p:tgtEl>
                                        <p:attrNameLst>
                                          <p:attrName>style.visibility</p:attrName>
                                        </p:attrNameLst>
                                      </p:cBhvr>
                                      <p:to>
                                        <p:strVal val="visible"/>
                                      </p:to>
                                    </p:set>
                                    <p:anim calcmode="lin" valueType="num">
                                      <p:cBhvr additive="base">
                                        <p:cTn id="145" dur="500" fill="hold"/>
                                        <p:tgtEl>
                                          <p:spTgt spid="38"/>
                                        </p:tgtEl>
                                        <p:attrNameLst>
                                          <p:attrName>ppt_x</p:attrName>
                                        </p:attrNameLst>
                                      </p:cBhvr>
                                      <p:tavLst>
                                        <p:tav tm="0">
                                          <p:val>
                                            <p:strVal val="#ppt_x"/>
                                          </p:val>
                                        </p:tav>
                                        <p:tav tm="100000">
                                          <p:val>
                                            <p:strVal val="#ppt_x"/>
                                          </p:val>
                                        </p:tav>
                                      </p:tavLst>
                                    </p:anim>
                                    <p:anim calcmode="lin" valueType="num">
                                      <p:cBhvr additive="base">
                                        <p:cTn id="146" dur="500" fill="hold"/>
                                        <p:tgtEl>
                                          <p:spTgt spid="38"/>
                                        </p:tgtEl>
                                        <p:attrNameLst>
                                          <p:attrName>ppt_y</p:attrName>
                                        </p:attrNameLst>
                                      </p:cBhvr>
                                      <p:tavLst>
                                        <p:tav tm="0">
                                          <p:val>
                                            <p:strVal val="1+#ppt_h/2"/>
                                          </p:val>
                                        </p:tav>
                                        <p:tav tm="100000">
                                          <p:val>
                                            <p:strVal val="#ppt_y"/>
                                          </p:val>
                                        </p:tav>
                                      </p:tavLst>
                                    </p:anim>
                                  </p:childTnLst>
                                </p:cTn>
                              </p:par>
                              <p:par>
                                <p:cTn id="147" presetID="2" presetClass="entr" presetSubtype="4" fill="hold" grpId="0" nodeType="withEffect">
                                  <p:stCondLst>
                                    <p:cond delay="0"/>
                                  </p:stCondLst>
                                  <p:childTnLst>
                                    <p:set>
                                      <p:cBhvr>
                                        <p:cTn id="148" dur="1" fill="hold">
                                          <p:stCondLst>
                                            <p:cond delay="0"/>
                                          </p:stCondLst>
                                        </p:cTn>
                                        <p:tgtEl>
                                          <p:spTgt spid="39"/>
                                        </p:tgtEl>
                                        <p:attrNameLst>
                                          <p:attrName>style.visibility</p:attrName>
                                        </p:attrNameLst>
                                      </p:cBhvr>
                                      <p:to>
                                        <p:strVal val="visible"/>
                                      </p:to>
                                    </p:set>
                                    <p:anim calcmode="lin" valueType="num">
                                      <p:cBhvr additive="base">
                                        <p:cTn id="149" dur="500" fill="hold"/>
                                        <p:tgtEl>
                                          <p:spTgt spid="39"/>
                                        </p:tgtEl>
                                        <p:attrNameLst>
                                          <p:attrName>ppt_x</p:attrName>
                                        </p:attrNameLst>
                                      </p:cBhvr>
                                      <p:tavLst>
                                        <p:tav tm="0">
                                          <p:val>
                                            <p:strVal val="#ppt_x"/>
                                          </p:val>
                                        </p:tav>
                                        <p:tav tm="100000">
                                          <p:val>
                                            <p:strVal val="#ppt_x"/>
                                          </p:val>
                                        </p:tav>
                                      </p:tavLst>
                                    </p:anim>
                                    <p:anim calcmode="lin" valueType="num">
                                      <p:cBhvr additive="base">
                                        <p:cTn id="150" dur="500" fill="hold"/>
                                        <p:tgtEl>
                                          <p:spTgt spid="39"/>
                                        </p:tgtEl>
                                        <p:attrNameLst>
                                          <p:attrName>ppt_y</p:attrName>
                                        </p:attrNameLst>
                                      </p:cBhvr>
                                      <p:tavLst>
                                        <p:tav tm="0">
                                          <p:val>
                                            <p:strVal val="1+#ppt_h/2"/>
                                          </p:val>
                                        </p:tav>
                                        <p:tav tm="100000">
                                          <p:val>
                                            <p:strVal val="#ppt_y"/>
                                          </p:val>
                                        </p:tav>
                                      </p:tavLst>
                                    </p:anim>
                                  </p:childTnLst>
                                </p:cTn>
                              </p:par>
                              <p:par>
                                <p:cTn id="151" presetID="2" presetClass="entr" presetSubtype="4" fill="hold" grpId="0" nodeType="withEffect">
                                  <p:stCondLst>
                                    <p:cond delay="0"/>
                                  </p:stCondLst>
                                  <p:childTnLst>
                                    <p:set>
                                      <p:cBhvr>
                                        <p:cTn id="152" dur="1" fill="hold">
                                          <p:stCondLst>
                                            <p:cond delay="0"/>
                                          </p:stCondLst>
                                        </p:cTn>
                                        <p:tgtEl>
                                          <p:spTgt spid="40"/>
                                        </p:tgtEl>
                                        <p:attrNameLst>
                                          <p:attrName>style.visibility</p:attrName>
                                        </p:attrNameLst>
                                      </p:cBhvr>
                                      <p:to>
                                        <p:strVal val="visible"/>
                                      </p:to>
                                    </p:set>
                                    <p:anim calcmode="lin" valueType="num">
                                      <p:cBhvr additive="base">
                                        <p:cTn id="153" dur="500" fill="hold"/>
                                        <p:tgtEl>
                                          <p:spTgt spid="40"/>
                                        </p:tgtEl>
                                        <p:attrNameLst>
                                          <p:attrName>ppt_x</p:attrName>
                                        </p:attrNameLst>
                                      </p:cBhvr>
                                      <p:tavLst>
                                        <p:tav tm="0">
                                          <p:val>
                                            <p:strVal val="#ppt_x"/>
                                          </p:val>
                                        </p:tav>
                                        <p:tav tm="100000">
                                          <p:val>
                                            <p:strVal val="#ppt_x"/>
                                          </p:val>
                                        </p:tav>
                                      </p:tavLst>
                                    </p:anim>
                                    <p:anim calcmode="lin" valueType="num">
                                      <p:cBhvr additive="base">
                                        <p:cTn id="154" dur="500" fill="hold"/>
                                        <p:tgtEl>
                                          <p:spTgt spid="40"/>
                                        </p:tgtEl>
                                        <p:attrNameLst>
                                          <p:attrName>ppt_y</p:attrName>
                                        </p:attrNameLst>
                                      </p:cBhvr>
                                      <p:tavLst>
                                        <p:tav tm="0">
                                          <p:val>
                                            <p:strVal val="1+#ppt_h/2"/>
                                          </p:val>
                                        </p:tav>
                                        <p:tav tm="100000">
                                          <p:val>
                                            <p:strVal val="#ppt_y"/>
                                          </p:val>
                                        </p:tav>
                                      </p:tavLst>
                                    </p:anim>
                                  </p:childTnLst>
                                </p:cTn>
                              </p:par>
                              <p:par>
                                <p:cTn id="155" presetID="2" presetClass="entr" presetSubtype="4" fill="hold" grpId="0" nodeType="withEffect">
                                  <p:stCondLst>
                                    <p:cond delay="0"/>
                                  </p:stCondLst>
                                  <p:childTnLst>
                                    <p:set>
                                      <p:cBhvr>
                                        <p:cTn id="156" dur="1" fill="hold">
                                          <p:stCondLst>
                                            <p:cond delay="0"/>
                                          </p:stCondLst>
                                        </p:cTn>
                                        <p:tgtEl>
                                          <p:spTgt spid="41"/>
                                        </p:tgtEl>
                                        <p:attrNameLst>
                                          <p:attrName>style.visibility</p:attrName>
                                        </p:attrNameLst>
                                      </p:cBhvr>
                                      <p:to>
                                        <p:strVal val="visible"/>
                                      </p:to>
                                    </p:set>
                                    <p:anim calcmode="lin" valueType="num">
                                      <p:cBhvr additive="base">
                                        <p:cTn id="157" dur="500" fill="hold"/>
                                        <p:tgtEl>
                                          <p:spTgt spid="41"/>
                                        </p:tgtEl>
                                        <p:attrNameLst>
                                          <p:attrName>ppt_x</p:attrName>
                                        </p:attrNameLst>
                                      </p:cBhvr>
                                      <p:tavLst>
                                        <p:tav tm="0">
                                          <p:val>
                                            <p:strVal val="#ppt_x"/>
                                          </p:val>
                                        </p:tav>
                                        <p:tav tm="100000">
                                          <p:val>
                                            <p:strVal val="#ppt_x"/>
                                          </p:val>
                                        </p:tav>
                                      </p:tavLst>
                                    </p:anim>
                                    <p:anim calcmode="lin" valueType="num">
                                      <p:cBhvr additive="base">
                                        <p:cTn id="158" dur="500" fill="hold"/>
                                        <p:tgtEl>
                                          <p:spTgt spid="41"/>
                                        </p:tgtEl>
                                        <p:attrNameLst>
                                          <p:attrName>ppt_y</p:attrName>
                                        </p:attrNameLst>
                                      </p:cBhvr>
                                      <p:tavLst>
                                        <p:tav tm="0">
                                          <p:val>
                                            <p:strVal val="1+#ppt_h/2"/>
                                          </p:val>
                                        </p:tav>
                                        <p:tav tm="100000">
                                          <p:val>
                                            <p:strVal val="#ppt_y"/>
                                          </p:val>
                                        </p:tav>
                                      </p:tavLst>
                                    </p:anim>
                                  </p:childTnLst>
                                </p:cTn>
                              </p:par>
                              <p:par>
                                <p:cTn id="159" presetID="2" presetClass="entr" presetSubtype="4" fill="hold" grpId="0" nodeType="withEffect">
                                  <p:stCondLst>
                                    <p:cond delay="0"/>
                                  </p:stCondLst>
                                  <p:childTnLst>
                                    <p:set>
                                      <p:cBhvr>
                                        <p:cTn id="160" dur="1" fill="hold">
                                          <p:stCondLst>
                                            <p:cond delay="0"/>
                                          </p:stCondLst>
                                        </p:cTn>
                                        <p:tgtEl>
                                          <p:spTgt spid="42"/>
                                        </p:tgtEl>
                                        <p:attrNameLst>
                                          <p:attrName>style.visibility</p:attrName>
                                        </p:attrNameLst>
                                      </p:cBhvr>
                                      <p:to>
                                        <p:strVal val="visible"/>
                                      </p:to>
                                    </p:set>
                                    <p:anim calcmode="lin" valueType="num">
                                      <p:cBhvr additive="base">
                                        <p:cTn id="161" dur="500" fill="hold"/>
                                        <p:tgtEl>
                                          <p:spTgt spid="42"/>
                                        </p:tgtEl>
                                        <p:attrNameLst>
                                          <p:attrName>ppt_x</p:attrName>
                                        </p:attrNameLst>
                                      </p:cBhvr>
                                      <p:tavLst>
                                        <p:tav tm="0">
                                          <p:val>
                                            <p:strVal val="#ppt_x"/>
                                          </p:val>
                                        </p:tav>
                                        <p:tav tm="100000">
                                          <p:val>
                                            <p:strVal val="#ppt_x"/>
                                          </p:val>
                                        </p:tav>
                                      </p:tavLst>
                                    </p:anim>
                                    <p:anim calcmode="lin" valueType="num">
                                      <p:cBhvr additive="base">
                                        <p:cTn id="162" dur="500" fill="hold"/>
                                        <p:tgtEl>
                                          <p:spTgt spid="42"/>
                                        </p:tgtEl>
                                        <p:attrNameLst>
                                          <p:attrName>ppt_y</p:attrName>
                                        </p:attrNameLst>
                                      </p:cBhvr>
                                      <p:tavLst>
                                        <p:tav tm="0">
                                          <p:val>
                                            <p:strVal val="1+#ppt_h/2"/>
                                          </p:val>
                                        </p:tav>
                                        <p:tav tm="100000">
                                          <p:val>
                                            <p:strVal val="#ppt_y"/>
                                          </p:val>
                                        </p:tav>
                                      </p:tavLst>
                                    </p:anim>
                                  </p:childTnLst>
                                </p:cTn>
                              </p:par>
                              <p:par>
                                <p:cTn id="163" presetID="2" presetClass="entr" presetSubtype="4" fill="hold" grpId="0" nodeType="withEffect">
                                  <p:stCondLst>
                                    <p:cond delay="0"/>
                                  </p:stCondLst>
                                  <p:childTnLst>
                                    <p:set>
                                      <p:cBhvr>
                                        <p:cTn id="164" dur="1" fill="hold">
                                          <p:stCondLst>
                                            <p:cond delay="0"/>
                                          </p:stCondLst>
                                        </p:cTn>
                                        <p:tgtEl>
                                          <p:spTgt spid="43"/>
                                        </p:tgtEl>
                                        <p:attrNameLst>
                                          <p:attrName>style.visibility</p:attrName>
                                        </p:attrNameLst>
                                      </p:cBhvr>
                                      <p:to>
                                        <p:strVal val="visible"/>
                                      </p:to>
                                    </p:set>
                                    <p:anim calcmode="lin" valueType="num">
                                      <p:cBhvr additive="base">
                                        <p:cTn id="165" dur="500" fill="hold"/>
                                        <p:tgtEl>
                                          <p:spTgt spid="43"/>
                                        </p:tgtEl>
                                        <p:attrNameLst>
                                          <p:attrName>ppt_x</p:attrName>
                                        </p:attrNameLst>
                                      </p:cBhvr>
                                      <p:tavLst>
                                        <p:tav tm="0">
                                          <p:val>
                                            <p:strVal val="#ppt_x"/>
                                          </p:val>
                                        </p:tav>
                                        <p:tav tm="100000">
                                          <p:val>
                                            <p:strVal val="#ppt_x"/>
                                          </p:val>
                                        </p:tav>
                                      </p:tavLst>
                                    </p:anim>
                                    <p:anim calcmode="lin" valueType="num">
                                      <p:cBhvr additive="base">
                                        <p:cTn id="166" dur="500" fill="hold"/>
                                        <p:tgtEl>
                                          <p:spTgt spid="43"/>
                                        </p:tgtEl>
                                        <p:attrNameLst>
                                          <p:attrName>ppt_y</p:attrName>
                                        </p:attrNameLst>
                                      </p:cBhvr>
                                      <p:tavLst>
                                        <p:tav tm="0">
                                          <p:val>
                                            <p:strVal val="1+#ppt_h/2"/>
                                          </p:val>
                                        </p:tav>
                                        <p:tav tm="100000">
                                          <p:val>
                                            <p:strVal val="#ppt_y"/>
                                          </p:val>
                                        </p:tav>
                                      </p:tavLst>
                                    </p:anim>
                                  </p:childTnLst>
                                </p:cTn>
                              </p:par>
                              <p:par>
                                <p:cTn id="167" presetID="2" presetClass="entr" presetSubtype="4" fill="hold" grpId="0" nodeType="withEffect">
                                  <p:stCondLst>
                                    <p:cond delay="0"/>
                                  </p:stCondLst>
                                  <p:childTnLst>
                                    <p:set>
                                      <p:cBhvr>
                                        <p:cTn id="168" dur="1" fill="hold">
                                          <p:stCondLst>
                                            <p:cond delay="0"/>
                                          </p:stCondLst>
                                        </p:cTn>
                                        <p:tgtEl>
                                          <p:spTgt spid="44"/>
                                        </p:tgtEl>
                                        <p:attrNameLst>
                                          <p:attrName>style.visibility</p:attrName>
                                        </p:attrNameLst>
                                      </p:cBhvr>
                                      <p:to>
                                        <p:strVal val="visible"/>
                                      </p:to>
                                    </p:set>
                                    <p:anim calcmode="lin" valueType="num">
                                      <p:cBhvr additive="base">
                                        <p:cTn id="169" dur="500" fill="hold"/>
                                        <p:tgtEl>
                                          <p:spTgt spid="44"/>
                                        </p:tgtEl>
                                        <p:attrNameLst>
                                          <p:attrName>ppt_x</p:attrName>
                                        </p:attrNameLst>
                                      </p:cBhvr>
                                      <p:tavLst>
                                        <p:tav tm="0">
                                          <p:val>
                                            <p:strVal val="#ppt_x"/>
                                          </p:val>
                                        </p:tav>
                                        <p:tav tm="100000">
                                          <p:val>
                                            <p:strVal val="#ppt_x"/>
                                          </p:val>
                                        </p:tav>
                                      </p:tavLst>
                                    </p:anim>
                                    <p:anim calcmode="lin" valueType="num">
                                      <p:cBhvr additive="base">
                                        <p:cTn id="170" dur="500" fill="hold"/>
                                        <p:tgtEl>
                                          <p:spTgt spid="44"/>
                                        </p:tgtEl>
                                        <p:attrNameLst>
                                          <p:attrName>ppt_y</p:attrName>
                                        </p:attrNameLst>
                                      </p:cBhvr>
                                      <p:tavLst>
                                        <p:tav tm="0">
                                          <p:val>
                                            <p:strVal val="1+#ppt_h/2"/>
                                          </p:val>
                                        </p:tav>
                                        <p:tav tm="100000">
                                          <p:val>
                                            <p:strVal val="#ppt_y"/>
                                          </p:val>
                                        </p:tav>
                                      </p:tavLst>
                                    </p:anim>
                                  </p:childTnLst>
                                </p:cTn>
                              </p:par>
                              <p:par>
                                <p:cTn id="171" presetID="2" presetClass="entr" presetSubtype="4" fill="hold" grpId="0" nodeType="withEffect">
                                  <p:stCondLst>
                                    <p:cond delay="0"/>
                                  </p:stCondLst>
                                  <p:childTnLst>
                                    <p:set>
                                      <p:cBhvr>
                                        <p:cTn id="172" dur="1" fill="hold">
                                          <p:stCondLst>
                                            <p:cond delay="0"/>
                                          </p:stCondLst>
                                        </p:cTn>
                                        <p:tgtEl>
                                          <p:spTgt spid="45"/>
                                        </p:tgtEl>
                                        <p:attrNameLst>
                                          <p:attrName>style.visibility</p:attrName>
                                        </p:attrNameLst>
                                      </p:cBhvr>
                                      <p:to>
                                        <p:strVal val="visible"/>
                                      </p:to>
                                    </p:set>
                                    <p:anim calcmode="lin" valueType="num">
                                      <p:cBhvr additive="base">
                                        <p:cTn id="173" dur="500" fill="hold"/>
                                        <p:tgtEl>
                                          <p:spTgt spid="45"/>
                                        </p:tgtEl>
                                        <p:attrNameLst>
                                          <p:attrName>ppt_x</p:attrName>
                                        </p:attrNameLst>
                                      </p:cBhvr>
                                      <p:tavLst>
                                        <p:tav tm="0">
                                          <p:val>
                                            <p:strVal val="#ppt_x"/>
                                          </p:val>
                                        </p:tav>
                                        <p:tav tm="100000">
                                          <p:val>
                                            <p:strVal val="#ppt_x"/>
                                          </p:val>
                                        </p:tav>
                                      </p:tavLst>
                                    </p:anim>
                                    <p:anim calcmode="lin" valueType="num">
                                      <p:cBhvr additive="base">
                                        <p:cTn id="174" dur="500" fill="hold"/>
                                        <p:tgtEl>
                                          <p:spTgt spid="45"/>
                                        </p:tgtEl>
                                        <p:attrNameLst>
                                          <p:attrName>ppt_y</p:attrName>
                                        </p:attrNameLst>
                                      </p:cBhvr>
                                      <p:tavLst>
                                        <p:tav tm="0">
                                          <p:val>
                                            <p:strVal val="1+#ppt_h/2"/>
                                          </p:val>
                                        </p:tav>
                                        <p:tav tm="100000">
                                          <p:val>
                                            <p:strVal val="#ppt_y"/>
                                          </p:val>
                                        </p:tav>
                                      </p:tavLst>
                                    </p:anim>
                                  </p:childTnLst>
                                </p:cTn>
                              </p:par>
                              <p:par>
                                <p:cTn id="175" presetID="2" presetClass="entr" presetSubtype="4" fill="hold" grpId="0" nodeType="withEffect">
                                  <p:stCondLst>
                                    <p:cond delay="0"/>
                                  </p:stCondLst>
                                  <p:childTnLst>
                                    <p:set>
                                      <p:cBhvr>
                                        <p:cTn id="176" dur="1" fill="hold">
                                          <p:stCondLst>
                                            <p:cond delay="0"/>
                                          </p:stCondLst>
                                        </p:cTn>
                                        <p:tgtEl>
                                          <p:spTgt spid="46"/>
                                        </p:tgtEl>
                                        <p:attrNameLst>
                                          <p:attrName>style.visibility</p:attrName>
                                        </p:attrNameLst>
                                      </p:cBhvr>
                                      <p:to>
                                        <p:strVal val="visible"/>
                                      </p:to>
                                    </p:set>
                                    <p:anim calcmode="lin" valueType="num">
                                      <p:cBhvr additive="base">
                                        <p:cTn id="177" dur="500" fill="hold"/>
                                        <p:tgtEl>
                                          <p:spTgt spid="46"/>
                                        </p:tgtEl>
                                        <p:attrNameLst>
                                          <p:attrName>ppt_x</p:attrName>
                                        </p:attrNameLst>
                                      </p:cBhvr>
                                      <p:tavLst>
                                        <p:tav tm="0">
                                          <p:val>
                                            <p:strVal val="#ppt_x"/>
                                          </p:val>
                                        </p:tav>
                                        <p:tav tm="100000">
                                          <p:val>
                                            <p:strVal val="#ppt_x"/>
                                          </p:val>
                                        </p:tav>
                                      </p:tavLst>
                                    </p:anim>
                                    <p:anim calcmode="lin" valueType="num">
                                      <p:cBhvr additive="base">
                                        <p:cTn id="17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P spid="10" grpId="0" animBg="1"/>
      <p:bldP spid="11" grpId="0" animBg="1"/>
      <p:bldP spid="12" grpId="0"/>
      <p:bldP spid="13" grpId="0"/>
      <p:bldP spid="14" grpId="0"/>
      <p:bldP spid="15" grpId="0" animBg="1"/>
      <p:bldP spid="16" grpId="0" animBg="1"/>
      <p:bldP spid="17" grpId="0"/>
      <p:bldP spid="18" grpId="0"/>
      <p:bldP spid="19" grpId="0"/>
      <p:bldP spid="20" grpId="0" animBg="1"/>
      <p:bldP spid="21" grpId="0" animBg="1"/>
      <p:bldP spid="22" grpId="0"/>
      <p:bldP spid="23" grpId="0"/>
      <p:bldP spid="24" grpId="0"/>
      <p:bldP spid="25" grpId="0" animBg="1"/>
      <p:bldP spid="26" grpId="0" animBg="1"/>
      <p:bldP spid="27" grpId="0"/>
      <p:bldP spid="28" grpId="0"/>
      <p:bldP spid="29" grpId="0"/>
      <p:bldP spid="30" grpId="0" animBg="1"/>
      <p:bldP spid="31" grpId="0" animBg="1"/>
      <p:bldP spid="32" grpId="0"/>
      <p:bldP spid="33" grpId="0"/>
      <p:bldP spid="34" grpId="0"/>
      <p:bldP spid="35" grpId="0" animBg="1"/>
      <p:bldP spid="36" grpId="0" animBg="1"/>
      <p:bldP spid="37" grpId="0"/>
      <p:bldP spid="38" grpId="0"/>
      <p:bldP spid="39" grpId="0"/>
      <p:bldP spid="40" grpId="0" animBg="1"/>
      <p:bldP spid="41" grpId="0" animBg="1"/>
      <p:bldP spid="42" grpId="0"/>
      <p:bldP spid="43" grpId="0"/>
      <p:bldP spid="44" grpId="0"/>
      <p:bldP spid="45" grpId="0" animBg="1"/>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SEPARATING FACT FROM RUMOR</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What Is Not Changing for You</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16736"/>
            <a:ext cx="3986784" cy="329184"/>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TextBox 5"/>
          <p:cNvSpPr txBox="1"/>
          <p:nvPr/>
        </p:nvSpPr>
        <p:spPr>
          <a:xfrm>
            <a:off x="658368" y="1362456"/>
            <a:ext cx="3566160" cy="256032"/>
          </a:xfrm>
          <a:prstGeom prst="rect">
            <a:avLst/>
          </a:prstGeom>
          <a:noFill/>
        </p:spPr>
        <p:txBody>
          <a:bodyPr wrap="square" lIns="0" tIns="0" rIns="0" bIns="0" anchor="t">
            <a:spAutoFit/>
          </a:bodyPr>
          <a:lstStyle/>
          <a:p>
            <a:pPr algn="l">
              <a:lnSpc>
                <a:spcPct val="100000"/>
              </a:lnSpc>
              <a:spcAft>
                <a:spcPts val="0"/>
              </a:spcAft>
            </a:pPr>
            <a:r>
              <a:rPr sz="1000" b="1" i="0">
                <a:solidFill>
                  <a:srgbClr val="E8A094"/>
                </a:solidFill>
                <a:latin typeface="Calibri"/>
              </a:rPr>
              <a:t>WHAT AGENTS ARE HEARING</a:t>
            </a:r>
          </a:p>
        </p:txBody>
      </p:sp>
      <p:sp>
        <p:nvSpPr>
          <p:cNvPr id="7" name="Rectangle 6"/>
          <p:cNvSpPr/>
          <p:nvPr/>
        </p:nvSpPr>
        <p:spPr>
          <a:xfrm>
            <a:off x="4700016" y="1316736"/>
            <a:ext cx="3986784" cy="329184"/>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8" name="TextBox 7"/>
          <p:cNvSpPr txBox="1"/>
          <p:nvPr/>
        </p:nvSpPr>
        <p:spPr>
          <a:xfrm>
            <a:off x="4901184" y="1362456"/>
            <a:ext cx="3566160" cy="256032"/>
          </a:xfrm>
          <a:prstGeom prst="rect">
            <a:avLst/>
          </a:prstGeom>
          <a:noFill/>
        </p:spPr>
        <p:txBody>
          <a:bodyPr wrap="square" lIns="0" tIns="0" rIns="0" bIns="0" anchor="t">
            <a:spAutoFit/>
          </a:bodyPr>
          <a:lstStyle/>
          <a:p>
            <a:pPr algn="l">
              <a:lnSpc>
                <a:spcPct val="100000"/>
              </a:lnSpc>
              <a:spcAft>
                <a:spcPts val="0"/>
              </a:spcAft>
            </a:pPr>
            <a:r>
              <a:rPr sz="1000" b="1" i="0">
                <a:solidFill>
                  <a:srgbClr val="C9B98A"/>
                </a:solidFill>
                <a:latin typeface="Calibri"/>
              </a:rPr>
              <a:t>WHAT THE COMPANY COMMITTED TO</a:t>
            </a:r>
          </a:p>
        </p:txBody>
      </p:sp>
      <p:sp>
        <p:nvSpPr>
          <p:cNvPr id="9" name="Rectangle 8"/>
          <p:cNvSpPr/>
          <p:nvPr/>
        </p:nvSpPr>
        <p:spPr>
          <a:xfrm>
            <a:off x="457200" y="1719072"/>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TextBox 9"/>
          <p:cNvSpPr txBox="1"/>
          <p:nvPr/>
        </p:nvSpPr>
        <p:spPr>
          <a:xfrm>
            <a:off x="658368" y="1764792"/>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9B3E2F"/>
                </a:solidFill>
                <a:latin typeface="Calibri"/>
              </a:rPr>
              <a:t>“RE/MAX is becoming Real.”</a:t>
            </a:r>
          </a:p>
        </p:txBody>
      </p:sp>
      <p:sp>
        <p:nvSpPr>
          <p:cNvPr id="11" name="Rectangle 10"/>
          <p:cNvSpPr/>
          <p:nvPr/>
        </p:nvSpPr>
        <p:spPr>
          <a:xfrm>
            <a:off x="4700016" y="1719072"/>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2" name="TextBox 11"/>
          <p:cNvSpPr txBox="1"/>
          <p:nvPr/>
        </p:nvSpPr>
        <p:spPr>
          <a:xfrm>
            <a:off x="4901184" y="1764792"/>
            <a:ext cx="3611880" cy="384048"/>
          </a:xfrm>
          <a:prstGeom prst="rect">
            <a:avLst/>
          </a:prstGeom>
          <a:noFill/>
        </p:spPr>
        <p:txBody>
          <a:bodyPr wrap="square" lIns="0" tIns="0" rIns="0" bIns="0" anchor="ctr">
            <a:spAutoFit/>
          </a:bodyPr>
          <a:lstStyle/>
          <a:p>
            <a:pPr algn="l">
              <a:lnSpc>
                <a:spcPct val="105000"/>
              </a:lnSpc>
              <a:spcAft>
                <a:spcPts val="0"/>
              </a:spcAft>
            </a:pPr>
            <a:r>
              <a:rPr sz="1050" b="1" i="0">
                <a:solidFill>
                  <a:srgbClr val="2F6B45"/>
                </a:solidFill>
                <a:latin typeface="Calibri"/>
              </a:rPr>
              <a:t>Both brands keep operating separately.</a:t>
            </a:r>
          </a:p>
        </p:txBody>
      </p:sp>
      <p:sp>
        <p:nvSpPr>
          <p:cNvPr id="13" name="Rectangle 12"/>
          <p:cNvSpPr/>
          <p:nvPr/>
        </p:nvSpPr>
        <p:spPr>
          <a:xfrm>
            <a:off x="457200" y="2217420"/>
            <a:ext cx="3986784" cy="457200"/>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4" name="TextBox 13"/>
          <p:cNvSpPr txBox="1"/>
          <p:nvPr/>
        </p:nvSpPr>
        <p:spPr>
          <a:xfrm>
            <a:off x="658368" y="2263139"/>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9B3E2F"/>
                </a:solidFill>
                <a:latin typeface="Calibri"/>
              </a:rPr>
              <a:t>“My franchise agreement changes.”</a:t>
            </a:r>
          </a:p>
        </p:txBody>
      </p:sp>
      <p:sp>
        <p:nvSpPr>
          <p:cNvPr id="15" name="Rectangle 14"/>
          <p:cNvSpPr/>
          <p:nvPr/>
        </p:nvSpPr>
        <p:spPr>
          <a:xfrm>
            <a:off x="4700016" y="2217420"/>
            <a:ext cx="3986784" cy="457200"/>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6" name="TextBox 15"/>
          <p:cNvSpPr txBox="1"/>
          <p:nvPr/>
        </p:nvSpPr>
        <p:spPr>
          <a:xfrm>
            <a:off x="4901184" y="2263139"/>
            <a:ext cx="3611880" cy="384048"/>
          </a:xfrm>
          <a:prstGeom prst="rect">
            <a:avLst/>
          </a:prstGeom>
          <a:noFill/>
        </p:spPr>
        <p:txBody>
          <a:bodyPr wrap="square" lIns="0" tIns="0" rIns="0" bIns="0" anchor="ctr">
            <a:spAutoFit/>
          </a:bodyPr>
          <a:lstStyle/>
          <a:p>
            <a:pPr algn="l">
              <a:lnSpc>
                <a:spcPct val="105000"/>
              </a:lnSpc>
              <a:spcAft>
                <a:spcPts val="0"/>
              </a:spcAft>
            </a:pPr>
            <a:r>
              <a:rPr sz="1050" b="1" i="0">
                <a:solidFill>
                  <a:srgbClr val="2F6B45"/>
                </a:solidFill>
                <a:latin typeface="Calibri"/>
              </a:rPr>
              <a:t>Franchisees keep their existing model.</a:t>
            </a:r>
          </a:p>
        </p:txBody>
      </p:sp>
      <p:sp>
        <p:nvSpPr>
          <p:cNvPr id="17" name="Rectangle 16"/>
          <p:cNvSpPr/>
          <p:nvPr/>
        </p:nvSpPr>
        <p:spPr>
          <a:xfrm>
            <a:off x="457200" y="2715768"/>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TextBox 17"/>
          <p:cNvSpPr txBox="1"/>
          <p:nvPr/>
        </p:nvSpPr>
        <p:spPr>
          <a:xfrm>
            <a:off x="658368" y="2761487"/>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9B3E2F"/>
                </a:solidFill>
                <a:latin typeface="Calibri"/>
              </a:rPr>
              <a:t>“We'll be forced onto new software.”</a:t>
            </a:r>
          </a:p>
        </p:txBody>
      </p:sp>
      <p:sp>
        <p:nvSpPr>
          <p:cNvPr id="19" name="Rectangle 18"/>
          <p:cNvSpPr/>
          <p:nvPr/>
        </p:nvSpPr>
        <p:spPr>
          <a:xfrm>
            <a:off x="4700016" y="2715768"/>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0" name="TextBox 19"/>
          <p:cNvSpPr txBox="1"/>
          <p:nvPr/>
        </p:nvSpPr>
        <p:spPr>
          <a:xfrm>
            <a:off x="4901184" y="2761487"/>
            <a:ext cx="3611880" cy="384048"/>
          </a:xfrm>
          <a:prstGeom prst="rect">
            <a:avLst/>
          </a:prstGeom>
          <a:noFill/>
        </p:spPr>
        <p:txBody>
          <a:bodyPr wrap="square" lIns="0" tIns="0" rIns="0" bIns="0" anchor="ctr">
            <a:spAutoFit/>
          </a:bodyPr>
          <a:lstStyle/>
          <a:p>
            <a:pPr algn="l">
              <a:lnSpc>
                <a:spcPct val="105000"/>
              </a:lnSpc>
              <a:spcAft>
                <a:spcPts val="0"/>
              </a:spcAft>
            </a:pPr>
            <a:r>
              <a:rPr sz="1050" b="1" i="0">
                <a:solidFill>
                  <a:srgbClr val="2F6B45"/>
                </a:solidFill>
                <a:latin typeface="Calibri"/>
              </a:rPr>
              <a:t>The technology is offered, not mandated.</a:t>
            </a:r>
          </a:p>
        </p:txBody>
      </p:sp>
      <p:sp>
        <p:nvSpPr>
          <p:cNvPr id="21" name="Rectangle 20"/>
          <p:cNvSpPr/>
          <p:nvPr/>
        </p:nvSpPr>
        <p:spPr>
          <a:xfrm>
            <a:off x="457200" y="3214116"/>
            <a:ext cx="3986784" cy="457200"/>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TextBox 21"/>
          <p:cNvSpPr txBox="1"/>
          <p:nvPr/>
        </p:nvSpPr>
        <p:spPr>
          <a:xfrm>
            <a:off x="658368" y="3259836"/>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9B3E2F"/>
                </a:solidFill>
                <a:latin typeface="Calibri"/>
              </a:rPr>
              <a:t>“My splits and cap get rewritten.”</a:t>
            </a:r>
          </a:p>
        </p:txBody>
      </p:sp>
      <p:sp>
        <p:nvSpPr>
          <p:cNvPr id="23" name="Rectangle 22"/>
          <p:cNvSpPr/>
          <p:nvPr/>
        </p:nvSpPr>
        <p:spPr>
          <a:xfrm>
            <a:off x="4700016" y="3214116"/>
            <a:ext cx="3986784" cy="457200"/>
          </a:xfrm>
          <a:prstGeom prst="rect">
            <a:avLst/>
          </a:prstGeom>
          <a:no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4" name="TextBox 23"/>
          <p:cNvSpPr txBox="1"/>
          <p:nvPr/>
        </p:nvSpPr>
        <p:spPr>
          <a:xfrm>
            <a:off x="4901184" y="3259836"/>
            <a:ext cx="3611880" cy="384048"/>
          </a:xfrm>
          <a:prstGeom prst="rect">
            <a:avLst/>
          </a:prstGeom>
          <a:noFill/>
        </p:spPr>
        <p:txBody>
          <a:bodyPr wrap="square" lIns="0" tIns="0" rIns="0" bIns="0" anchor="ctr">
            <a:spAutoFit/>
          </a:bodyPr>
          <a:lstStyle/>
          <a:p>
            <a:pPr algn="l">
              <a:lnSpc>
                <a:spcPct val="105000"/>
              </a:lnSpc>
              <a:spcAft>
                <a:spcPts val="0"/>
              </a:spcAft>
            </a:pPr>
            <a:r>
              <a:rPr sz="1050" b="1" i="0">
                <a:solidFill>
                  <a:srgbClr val="2F6B45"/>
                </a:solidFill>
                <a:latin typeface="Calibri"/>
              </a:rPr>
              <a:t>Each brand keeps its own economics.</a:t>
            </a:r>
          </a:p>
        </p:txBody>
      </p:sp>
      <p:sp>
        <p:nvSpPr>
          <p:cNvPr id="25" name="Rectangle 24"/>
          <p:cNvSpPr/>
          <p:nvPr/>
        </p:nvSpPr>
        <p:spPr>
          <a:xfrm>
            <a:off x="457200" y="3712464"/>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TextBox 25"/>
          <p:cNvSpPr txBox="1"/>
          <p:nvPr/>
        </p:nvSpPr>
        <p:spPr>
          <a:xfrm>
            <a:off x="658368" y="3758184"/>
            <a:ext cx="3611880" cy="384048"/>
          </a:xfrm>
          <a:prstGeom prst="rect">
            <a:avLst/>
          </a:prstGeom>
          <a:noFill/>
        </p:spPr>
        <p:txBody>
          <a:bodyPr wrap="square" lIns="0" tIns="0" rIns="0" bIns="0" anchor="ctr">
            <a:spAutoFit/>
          </a:bodyPr>
          <a:lstStyle/>
          <a:p>
            <a:pPr algn="l">
              <a:lnSpc>
                <a:spcPct val="105000"/>
              </a:lnSpc>
              <a:spcAft>
                <a:spcPts val="0"/>
              </a:spcAft>
            </a:pPr>
            <a:r>
              <a:rPr sz="1050" b="0" i="0">
                <a:solidFill>
                  <a:srgbClr val="9B3E2F"/>
                </a:solidFill>
                <a:latin typeface="Calibri"/>
              </a:rPr>
              <a:t>“Corporate will poach my agents.”</a:t>
            </a:r>
          </a:p>
        </p:txBody>
      </p:sp>
      <p:sp>
        <p:nvSpPr>
          <p:cNvPr id="27" name="Rectangle 26"/>
          <p:cNvSpPr/>
          <p:nvPr/>
        </p:nvSpPr>
        <p:spPr>
          <a:xfrm>
            <a:off x="4700016" y="3712464"/>
            <a:ext cx="3986784" cy="457200"/>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8" name="TextBox 27"/>
          <p:cNvSpPr txBox="1"/>
          <p:nvPr/>
        </p:nvSpPr>
        <p:spPr>
          <a:xfrm>
            <a:off x="4901184" y="3758184"/>
            <a:ext cx="3611880" cy="384048"/>
          </a:xfrm>
          <a:prstGeom prst="rect">
            <a:avLst/>
          </a:prstGeom>
          <a:noFill/>
        </p:spPr>
        <p:txBody>
          <a:bodyPr wrap="square" lIns="0" tIns="0" rIns="0" bIns="0" anchor="ctr">
            <a:spAutoFit/>
          </a:bodyPr>
          <a:lstStyle/>
          <a:p>
            <a:pPr algn="l">
              <a:lnSpc>
                <a:spcPct val="105000"/>
              </a:lnSpc>
              <a:spcAft>
                <a:spcPts val="0"/>
              </a:spcAft>
            </a:pPr>
            <a:r>
              <a:rPr sz="1050" b="1" i="0">
                <a:solidFill>
                  <a:srgbClr val="2F6B45"/>
                </a:solidFill>
                <a:latin typeface="Calibri"/>
              </a:rPr>
              <a:t>Cross-brand moves are discouraged.</a:t>
            </a:r>
          </a:p>
        </p:txBody>
      </p:sp>
      <p:sp>
        <p:nvSpPr>
          <p:cNvPr id="29" name="Rectangle 28"/>
          <p:cNvSpPr/>
          <p:nvPr/>
        </p:nvSpPr>
        <p:spPr>
          <a:xfrm>
            <a:off x="457200" y="4261104"/>
            <a:ext cx="8229600" cy="402336"/>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0" name="TextBox 29"/>
          <p:cNvSpPr txBox="1"/>
          <p:nvPr/>
        </p:nvSpPr>
        <p:spPr>
          <a:xfrm>
            <a:off x="713232" y="4306824"/>
            <a:ext cx="7717536" cy="310896"/>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Hold them to it: </a:t>
            </a:r>
            <a:r>
              <a:rPr sz="1150" b="0" i="0">
                <a:solidFill>
                  <a:srgbClr val="FFFFFF"/>
                </a:solidFill>
                <a:latin typeface="Calibri"/>
              </a:rPr>
              <a:t>these are stated commitments, not contract terms — which is exactly why you keep asking.</a:t>
            </a:r>
          </a:p>
        </p:txBody>
      </p:sp>
      <p:sp>
        <p:nvSpPr>
          <p:cNvPr id="32" name="TextBox 31"/>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fill="hold"/>
                                        <p:tgtEl>
                                          <p:spTgt spid="22"/>
                                        </p:tgtEl>
                                        <p:attrNameLst>
                                          <p:attrName>ppt_x</p:attrName>
                                        </p:attrNameLst>
                                      </p:cBhvr>
                                      <p:tavLst>
                                        <p:tav tm="0">
                                          <p:val>
                                            <p:strVal val="#ppt_x"/>
                                          </p:val>
                                        </p:tav>
                                        <p:tav tm="100000">
                                          <p:val>
                                            <p:strVal val="#ppt_x"/>
                                          </p:val>
                                        </p:tav>
                                      </p:tavLst>
                                    </p:anim>
                                    <p:anim calcmode="lin" valueType="num">
                                      <p:cBhvr additive="base">
                                        <p:cTn id="66" dur="500" fill="hold"/>
                                        <p:tgtEl>
                                          <p:spTgt spid="2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additive="base">
                                        <p:cTn id="69" dur="500" fill="hold"/>
                                        <p:tgtEl>
                                          <p:spTgt spid="23"/>
                                        </p:tgtEl>
                                        <p:attrNameLst>
                                          <p:attrName>ppt_x</p:attrName>
                                        </p:attrNameLst>
                                      </p:cBhvr>
                                      <p:tavLst>
                                        <p:tav tm="0">
                                          <p:val>
                                            <p:strVal val="#ppt_x"/>
                                          </p:val>
                                        </p:tav>
                                        <p:tav tm="100000">
                                          <p:val>
                                            <p:strVal val="#ppt_x"/>
                                          </p:val>
                                        </p:tav>
                                      </p:tavLst>
                                    </p:anim>
                                    <p:anim calcmode="lin" valueType="num">
                                      <p:cBhvr additive="base">
                                        <p:cTn id="70" dur="500" fill="hold"/>
                                        <p:tgtEl>
                                          <p:spTgt spid="23"/>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ppt_x"/>
                                          </p:val>
                                        </p:tav>
                                        <p:tav tm="100000">
                                          <p:val>
                                            <p:strVal val="#ppt_x"/>
                                          </p:val>
                                        </p:tav>
                                      </p:tavLst>
                                    </p:anim>
                                    <p:anim calcmode="lin" valueType="num">
                                      <p:cBhvr additive="base">
                                        <p:cTn id="7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 fill="hold"/>
                                        <p:tgtEl>
                                          <p:spTgt spid="25"/>
                                        </p:tgtEl>
                                        <p:attrNameLst>
                                          <p:attrName>ppt_x</p:attrName>
                                        </p:attrNameLst>
                                      </p:cBhvr>
                                      <p:tavLst>
                                        <p:tav tm="0">
                                          <p:val>
                                            <p:strVal val="#ppt_x"/>
                                          </p:val>
                                        </p:tav>
                                        <p:tav tm="100000">
                                          <p:val>
                                            <p:strVal val="#ppt_x"/>
                                          </p:val>
                                        </p:tav>
                                      </p:tavLst>
                                    </p:anim>
                                    <p:anim calcmode="lin" valueType="num">
                                      <p:cBhvr additive="base">
                                        <p:cTn id="80" dur="500" fill="hold"/>
                                        <p:tgtEl>
                                          <p:spTgt spid="2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500" fill="hold"/>
                                        <p:tgtEl>
                                          <p:spTgt spid="26"/>
                                        </p:tgtEl>
                                        <p:attrNameLst>
                                          <p:attrName>ppt_x</p:attrName>
                                        </p:attrNameLst>
                                      </p:cBhvr>
                                      <p:tavLst>
                                        <p:tav tm="0">
                                          <p:val>
                                            <p:strVal val="#ppt_x"/>
                                          </p:val>
                                        </p:tav>
                                        <p:tav tm="100000">
                                          <p:val>
                                            <p:strVal val="#ppt_x"/>
                                          </p:val>
                                        </p:tav>
                                      </p:tavLst>
                                    </p:anim>
                                    <p:anim calcmode="lin" valueType="num">
                                      <p:cBhvr additive="base">
                                        <p:cTn id="84" dur="500" fill="hold"/>
                                        <p:tgtEl>
                                          <p:spTgt spid="26"/>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500" fill="hold"/>
                                        <p:tgtEl>
                                          <p:spTgt spid="27"/>
                                        </p:tgtEl>
                                        <p:attrNameLst>
                                          <p:attrName>ppt_x</p:attrName>
                                        </p:attrNameLst>
                                      </p:cBhvr>
                                      <p:tavLst>
                                        <p:tav tm="0">
                                          <p:val>
                                            <p:strVal val="#ppt_x"/>
                                          </p:val>
                                        </p:tav>
                                        <p:tav tm="100000">
                                          <p:val>
                                            <p:strVal val="#ppt_x"/>
                                          </p:val>
                                        </p:tav>
                                      </p:tavLst>
                                    </p:anim>
                                    <p:anim calcmode="lin" valueType="num">
                                      <p:cBhvr additive="base">
                                        <p:cTn id="88" dur="500" fill="hold"/>
                                        <p:tgtEl>
                                          <p:spTgt spid="27"/>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anim calcmode="lin" valueType="num">
                                      <p:cBhvr additive="base">
                                        <p:cTn id="91" dur="500" fill="hold"/>
                                        <p:tgtEl>
                                          <p:spTgt spid="28"/>
                                        </p:tgtEl>
                                        <p:attrNameLst>
                                          <p:attrName>ppt_x</p:attrName>
                                        </p:attrNameLst>
                                      </p:cBhvr>
                                      <p:tavLst>
                                        <p:tav tm="0">
                                          <p:val>
                                            <p:strVal val="#ppt_x"/>
                                          </p:val>
                                        </p:tav>
                                        <p:tav tm="100000">
                                          <p:val>
                                            <p:strVal val="#ppt_x"/>
                                          </p:val>
                                        </p:tav>
                                      </p:tavLst>
                                    </p:anim>
                                    <p:anim calcmode="lin" valueType="num">
                                      <p:cBhvr additive="base">
                                        <p:cTn id="9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additive="base">
                                        <p:cTn id="97" dur="500" fill="hold"/>
                                        <p:tgtEl>
                                          <p:spTgt spid="29"/>
                                        </p:tgtEl>
                                        <p:attrNameLst>
                                          <p:attrName>ppt_x</p:attrName>
                                        </p:attrNameLst>
                                      </p:cBhvr>
                                      <p:tavLst>
                                        <p:tav tm="0">
                                          <p:val>
                                            <p:strVal val="#ppt_x"/>
                                          </p:val>
                                        </p:tav>
                                        <p:tav tm="100000">
                                          <p:val>
                                            <p:strVal val="#ppt_x"/>
                                          </p:val>
                                        </p:tav>
                                      </p:tavLst>
                                    </p:anim>
                                    <p:anim calcmode="lin" valueType="num">
                                      <p:cBhvr additive="base">
                                        <p:cTn id="98" dur="500" fill="hold"/>
                                        <p:tgtEl>
                                          <p:spTgt spid="29"/>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30"/>
                                        </p:tgtEl>
                                        <p:attrNameLst>
                                          <p:attrName>style.visibility</p:attrName>
                                        </p:attrNameLst>
                                      </p:cBhvr>
                                      <p:to>
                                        <p:strVal val="visible"/>
                                      </p:to>
                                    </p:set>
                                    <p:anim calcmode="lin" valueType="num">
                                      <p:cBhvr additive="base">
                                        <p:cTn id="101" dur="500" fill="hold"/>
                                        <p:tgtEl>
                                          <p:spTgt spid="30"/>
                                        </p:tgtEl>
                                        <p:attrNameLst>
                                          <p:attrName>ppt_x</p:attrName>
                                        </p:attrNameLst>
                                      </p:cBhvr>
                                      <p:tavLst>
                                        <p:tav tm="0">
                                          <p:val>
                                            <p:strVal val="#ppt_x"/>
                                          </p:val>
                                        </p:tav>
                                        <p:tav tm="100000">
                                          <p:val>
                                            <p:strVal val="#ppt_x"/>
                                          </p:val>
                                        </p:tav>
                                      </p:tavLst>
                                    </p:anim>
                                    <p:anim calcmode="lin" valueType="num">
                                      <p:cBhvr additive="base">
                                        <p:cTn id="10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3" grpId="0" animBg="1"/>
      <p:bldP spid="14" grpId="0"/>
      <p:bldP spid="15" grpId="0" animBg="1"/>
      <p:bldP spid="16" grpId="0"/>
      <p:bldP spid="17" grpId="0" animBg="1"/>
      <p:bldP spid="18" grpId="0"/>
      <p:bldP spid="19" grpId="0" animBg="1"/>
      <p:bldP spid="20" grpId="0"/>
      <p:bldP spid="21" grpId="0" animBg="1"/>
      <p:bldP spid="22" grpId="0"/>
      <p:bldP spid="23" grpId="0" animBg="1"/>
      <p:bldP spid="24" grpId="0"/>
      <p:bldP spid="25" grpId="0" animBg="1"/>
      <p:bldP spid="26" grpId="0"/>
      <p:bldP spid="27" grpId="0" animBg="1"/>
      <p:bldP spid="28" grpId="0"/>
      <p:bldP spid="29" grpId="0" animBg="1"/>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THE SCALE</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The Network You Now Belong To</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Rectangle 5"/>
          <p:cNvSpPr/>
          <p:nvPr/>
        </p:nvSpPr>
        <p:spPr>
          <a:xfrm>
            <a:off x="457200" y="135331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p:cNvSpPr txBox="1"/>
          <p:nvPr/>
        </p:nvSpPr>
        <p:spPr>
          <a:xfrm>
            <a:off x="676656" y="1536192"/>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180,000+</a:t>
            </a:r>
          </a:p>
        </p:txBody>
      </p:sp>
      <p:sp>
        <p:nvSpPr>
          <p:cNvPr id="8" name="TextBox 7"/>
          <p:cNvSpPr txBox="1"/>
          <p:nvPr/>
        </p:nvSpPr>
        <p:spPr>
          <a:xfrm>
            <a:off x="676656" y="2048256"/>
            <a:ext cx="2121408" cy="512064"/>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Real estate professionals across the combined organization</a:t>
            </a:r>
          </a:p>
        </p:txBody>
      </p:sp>
      <p:sp>
        <p:nvSpPr>
          <p:cNvPr id="9" name="Rectangle 8"/>
          <p:cNvSpPr/>
          <p:nvPr/>
        </p:nvSpPr>
        <p:spPr>
          <a:xfrm>
            <a:off x="329184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Rectangle 9"/>
          <p:cNvSpPr/>
          <p:nvPr/>
        </p:nvSpPr>
        <p:spPr>
          <a:xfrm>
            <a:off x="3291840" y="135331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1" name="TextBox 10"/>
          <p:cNvSpPr txBox="1"/>
          <p:nvPr/>
        </p:nvSpPr>
        <p:spPr>
          <a:xfrm>
            <a:off x="3511296" y="1536192"/>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100,000+</a:t>
            </a:r>
          </a:p>
        </p:txBody>
      </p:sp>
      <p:sp>
        <p:nvSpPr>
          <p:cNvPr id="12" name="TextBox 11"/>
          <p:cNvSpPr txBox="1"/>
          <p:nvPr/>
        </p:nvSpPr>
        <p:spPr>
          <a:xfrm>
            <a:off x="3511296" y="2048256"/>
            <a:ext cx="2121408" cy="512064"/>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Of them working in the United States and Canada</a:t>
            </a:r>
          </a:p>
        </p:txBody>
      </p:sp>
      <p:sp>
        <p:nvSpPr>
          <p:cNvPr id="13" name="Rectangle 12"/>
          <p:cNvSpPr/>
          <p:nvPr/>
        </p:nvSpPr>
        <p:spPr>
          <a:xfrm>
            <a:off x="612648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4" name="Rectangle 13"/>
          <p:cNvSpPr/>
          <p:nvPr/>
        </p:nvSpPr>
        <p:spPr>
          <a:xfrm>
            <a:off x="6126480" y="135331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6345936" y="1536192"/>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120+</a:t>
            </a:r>
          </a:p>
        </p:txBody>
      </p:sp>
      <p:sp>
        <p:nvSpPr>
          <p:cNvPr id="16" name="TextBox 15"/>
          <p:cNvSpPr txBox="1"/>
          <p:nvPr/>
        </p:nvSpPr>
        <p:spPr>
          <a:xfrm>
            <a:off x="6345936" y="2048256"/>
            <a:ext cx="2121408" cy="512064"/>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Countries and territories with a RE/MAX presence</a:t>
            </a:r>
          </a:p>
        </p:txBody>
      </p:sp>
      <p:sp>
        <p:nvSpPr>
          <p:cNvPr id="17" name="Rectangle 16"/>
          <p:cNvSpPr/>
          <p:nvPr/>
        </p:nvSpPr>
        <p:spPr>
          <a:xfrm>
            <a:off x="45720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Rectangle 17"/>
          <p:cNvSpPr/>
          <p:nvPr/>
        </p:nvSpPr>
        <p:spPr>
          <a:xfrm>
            <a:off x="457200" y="281635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9" name="TextBox 18"/>
          <p:cNvSpPr txBox="1"/>
          <p:nvPr/>
        </p:nvSpPr>
        <p:spPr>
          <a:xfrm>
            <a:off x="676656" y="2999232"/>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8,500</a:t>
            </a:r>
          </a:p>
        </p:txBody>
      </p:sp>
      <p:sp>
        <p:nvSpPr>
          <p:cNvPr id="20" name="TextBox 19"/>
          <p:cNvSpPr txBox="1"/>
          <p:nvPr/>
        </p:nvSpPr>
        <p:spPr>
          <a:xfrm>
            <a:off x="676656" y="3511296"/>
            <a:ext cx="2121408" cy="512064"/>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Offices worldwide, and nearly 8,500 franchisees</a:t>
            </a:r>
          </a:p>
        </p:txBody>
      </p:sp>
      <p:sp>
        <p:nvSpPr>
          <p:cNvPr id="21" name="Rectangle 20"/>
          <p:cNvSpPr/>
          <p:nvPr/>
        </p:nvSpPr>
        <p:spPr>
          <a:xfrm>
            <a:off x="329184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Rectangle 21"/>
          <p:cNvSpPr/>
          <p:nvPr/>
        </p:nvSpPr>
        <p:spPr>
          <a:xfrm>
            <a:off x="3291840" y="281635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3" name="TextBox 22"/>
          <p:cNvSpPr txBox="1"/>
          <p:nvPr/>
        </p:nvSpPr>
        <p:spPr>
          <a:xfrm>
            <a:off x="3511296" y="2999232"/>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1.8M</a:t>
            </a:r>
          </a:p>
        </p:txBody>
      </p:sp>
      <p:sp>
        <p:nvSpPr>
          <p:cNvPr id="24" name="TextBox 23"/>
          <p:cNvSpPr txBox="1"/>
          <p:nvPr/>
        </p:nvSpPr>
        <p:spPr>
          <a:xfrm>
            <a:off x="3511296" y="3511296"/>
            <a:ext cx="2121408" cy="512064"/>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Transaction sides supported globally in 2025</a:t>
            </a:r>
          </a:p>
        </p:txBody>
      </p:sp>
      <p:sp>
        <p:nvSpPr>
          <p:cNvPr id="25" name="Rectangle 24"/>
          <p:cNvSpPr/>
          <p:nvPr/>
        </p:nvSpPr>
        <p:spPr>
          <a:xfrm>
            <a:off x="612648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Rectangle 25"/>
          <p:cNvSpPr/>
          <p:nvPr/>
        </p:nvSpPr>
        <p:spPr>
          <a:xfrm>
            <a:off x="6126480" y="2816352"/>
            <a:ext cx="2560320" cy="45720"/>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7" name="TextBox 26"/>
          <p:cNvSpPr txBox="1"/>
          <p:nvPr/>
        </p:nvSpPr>
        <p:spPr>
          <a:xfrm>
            <a:off x="6345936" y="2999232"/>
            <a:ext cx="2121408" cy="475488"/>
          </a:xfrm>
          <a:prstGeom prst="rect">
            <a:avLst/>
          </a:prstGeom>
          <a:noFill/>
        </p:spPr>
        <p:txBody>
          <a:bodyPr wrap="square" lIns="0" tIns="0" rIns="0" bIns="0" anchor="t">
            <a:spAutoFit/>
          </a:bodyPr>
          <a:lstStyle/>
          <a:p>
            <a:pPr algn="l">
              <a:lnSpc>
                <a:spcPct val="100000"/>
              </a:lnSpc>
              <a:spcAft>
                <a:spcPts val="0"/>
              </a:spcAft>
            </a:pPr>
            <a:r>
              <a:rPr sz="2400" b="1" i="0">
                <a:solidFill>
                  <a:srgbClr val="1B2A4A"/>
                </a:solidFill>
                <a:latin typeface="Calibri"/>
              </a:rPr>
              <a:t>53</a:t>
            </a:r>
          </a:p>
        </p:txBody>
      </p:sp>
      <p:sp>
        <p:nvSpPr>
          <p:cNvPr id="28" name="TextBox 27"/>
          <p:cNvSpPr txBox="1"/>
          <p:nvPr/>
        </p:nvSpPr>
        <p:spPr>
          <a:xfrm>
            <a:off x="6345936" y="3511296"/>
            <a:ext cx="2121408" cy="512064"/>
          </a:xfrm>
          <a:prstGeom prst="rect">
            <a:avLst/>
          </a:prstGeom>
          <a:noFill/>
        </p:spPr>
        <p:txBody>
          <a:bodyPr wrap="square" lIns="0" tIns="0" rIns="0" bIns="0" anchor="t">
            <a:spAutoFit/>
          </a:bodyPr>
          <a:lstStyle/>
          <a:p>
            <a:pPr algn="l">
              <a:lnSpc>
                <a:spcPct val="106000"/>
              </a:lnSpc>
              <a:spcAft>
                <a:spcPts val="0"/>
              </a:spcAft>
            </a:pPr>
            <a:r>
              <a:rPr sz="950" b="0" i="0">
                <a:solidFill>
                  <a:srgbClr val="6B6F76"/>
                </a:solidFill>
                <a:latin typeface="Calibri"/>
              </a:rPr>
              <a:t>Years of brand history — RE/MAX was founded in 1973</a:t>
            </a:r>
          </a:p>
        </p:txBody>
      </p:sp>
      <p:sp>
        <p:nvSpPr>
          <p:cNvPr id="29" name="Rectangle 28"/>
          <p:cNvSpPr/>
          <p:nvPr/>
        </p:nvSpPr>
        <p:spPr>
          <a:xfrm>
            <a:off x="457200" y="4315968"/>
            <a:ext cx="8229600" cy="384048"/>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0" name="TextBox 29"/>
          <p:cNvSpPr txBox="1"/>
          <p:nvPr/>
        </p:nvSpPr>
        <p:spPr>
          <a:xfrm>
            <a:off x="713232" y="4361688"/>
            <a:ext cx="7717536" cy="292607"/>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Context: </a:t>
            </a:r>
            <a:r>
              <a:rPr sz="1150" b="0" i="0">
                <a:solidFill>
                  <a:srgbClr val="FFFFFF"/>
                </a:solidFill>
                <a:latin typeface="Calibri"/>
              </a:rPr>
              <a:t>Compass closed its Anywhere acquisition in January 2026. This is the second mega-merger in one year.</a:t>
            </a:r>
          </a:p>
        </p:txBody>
      </p:sp>
      <p:sp>
        <p:nvSpPr>
          <p:cNvPr id="32" name="TextBox 31"/>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0-#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0-#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1+#ppt_w/2"/>
                                          </p:val>
                                        </p:tav>
                                        <p:tav tm="100000">
                                          <p:val>
                                            <p:strVal val="#ppt_x"/>
                                          </p:val>
                                        </p:tav>
                                      </p:tavLst>
                                    </p:anim>
                                    <p:anim calcmode="lin" valueType="num">
                                      <p:cBhvr additive="base">
                                        <p:cTn id="58" dur="500" fill="hold"/>
                                        <p:tgtEl>
                                          <p:spTgt spid="17"/>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1+#ppt_w/2"/>
                                          </p:val>
                                        </p:tav>
                                        <p:tav tm="100000">
                                          <p:val>
                                            <p:strVal val="#ppt_x"/>
                                          </p:val>
                                        </p:tav>
                                      </p:tavLst>
                                    </p:anim>
                                    <p:anim calcmode="lin" valueType="num">
                                      <p:cBhvr additive="base">
                                        <p:cTn id="62" dur="500" fill="hold"/>
                                        <p:tgtEl>
                                          <p:spTgt spid="18"/>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1+#ppt_w/2"/>
                                          </p:val>
                                        </p:tav>
                                        <p:tav tm="100000">
                                          <p:val>
                                            <p:strVal val="#ppt_x"/>
                                          </p:val>
                                        </p:tav>
                                      </p:tavLst>
                                    </p:anim>
                                    <p:anim calcmode="lin" valueType="num">
                                      <p:cBhvr additive="base">
                                        <p:cTn id="66" dur="500" fill="hold"/>
                                        <p:tgtEl>
                                          <p:spTgt spid="19"/>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1+#ppt_w/2"/>
                                          </p:val>
                                        </p:tav>
                                        <p:tav tm="100000">
                                          <p:val>
                                            <p:strVal val="#ppt_x"/>
                                          </p:val>
                                        </p:tav>
                                      </p:tavLst>
                                    </p:anim>
                                    <p:anim calcmode="lin" valueType="num">
                                      <p:cBhvr additive="base">
                                        <p:cTn id="70" dur="500" fill="hold"/>
                                        <p:tgtEl>
                                          <p:spTgt spid="20"/>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1+#ppt_w/2"/>
                                          </p:val>
                                        </p:tav>
                                        <p:tav tm="100000">
                                          <p:val>
                                            <p:strVal val="#ppt_x"/>
                                          </p:val>
                                        </p:tav>
                                      </p:tavLst>
                                    </p:anim>
                                    <p:anim calcmode="lin" valueType="num">
                                      <p:cBhvr additive="base">
                                        <p:cTn id="74" dur="500" fill="hold"/>
                                        <p:tgtEl>
                                          <p:spTgt spid="21"/>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1+#ppt_w/2"/>
                                          </p:val>
                                        </p:tav>
                                        <p:tav tm="100000">
                                          <p:val>
                                            <p:strVal val="#ppt_x"/>
                                          </p:val>
                                        </p:tav>
                                      </p:tavLst>
                                    </p:anim>
                                    <p:anim calcmode="lin" valueType="num">
                                      <p:cBhvr additive="base">
                                        <p:cTn id="78" dur="500" fill="hold"/>
                                        <p:tgtEl>
                                          <p:spTgt spid="22"/>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1+#ppt_w/2"/>
                                          </p:val>
                                        </p:tav>
                                        <p:tav tm="100000">
                                          <p:val>
                                            <p:strVal val="#ppt_x"/>
                                          </p:val>
                                        </p:tav>
                                      </p:tavLst>
                                    </p:anim>
                                    <p:anim calcmode="lin" valueType="num">
                                      <p:cBhvr additive="base">
                                        <p:cTn id="82" dur="500" fill="hold"/>
                                        <p:tgtEl>
                                          <p:spTgt spid="23"/>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1+#ppt_w/2"/>
                                          </p:val>
                                        </p:tav>
                                        <p:tav tm="100000">
                                          <p:val>
                                            <p:strVal val="#ppt_x"/>
                                          </p:val>
                                        </p:tav>
                                      </p:tavLst>
                                    </p:anim>
                                    <p:anim calcmode="lin" valueType="num">
                                      <p:cBhvr additive="base">
                                        <p:cTn id="86" dur="500" fill="hold"/>
                                        <p:tgtEl>
                                          <p:spTgt spid="24"/>
                                        </p:tgtEl>
                                        <p:attrNameLst>
                                          <p:attrName>ppt_y</p:attrName>
                                        </p:attrNameLst>
                                      </p:cBhvr>
                                      <p:tavLst>
                                        <p:tav tm="0">
                                          <p:val>
                                            <p:strVal val="#ppt_y"/>
                                          </p:val>
                                        </p:tav>
                                        <p:tav tm="100000">
                                          <p:val>
                                            <p:strVal val="#ppt_y"/>
                                          </p:val>
                                        </p:tav>
                                      </p:tavLst>
                                    </p:anim>
                                  </p:childTnLst>
                                </p:cTn>
                              </p:par>
                              <p:par>
                                <p:cTn id="87" presetID="2" presetClass="entr" presetSubtype="2"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additive="base">
                                        <p:cTn id="89" dur="500" fill="hold"/>
                                        <p:tgtEl>
                                          <p:spTgt spid="25"/>
                                        </p:tgtEl>
                                        <p:attrNameLst>
                                          <p:attrName>ppt_x</p:attrName>
                                        </p:attrNameLst>
                                      </p:cBhvr>
                                      <p:tavLst>
                                        <p:tav tm="0">
                                          <p:val>
                                            <p:strVal val="1+#ppt_w/2"/>
                                          </p:val>
                                        </p:tav>
                                        <p:tav tm="100000">
                                          <p:val>
                                            <p:strVal val="#ppt_x"/>
                                          </p:val>
                                        </p:tav>
                                      </p:tavLst>
                                    </p:anim>
                                    <p:anim calcmode="lin" valueType="num">
                                      <p:cBhvr additive="base">
                                        <p:cTn id="90" dur="500" fill="hold"/>
                                        <p:tgtEl>
                                          <p:spTgt spid="25"/>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additive="base">
                                        <p:cTn id="93" dur="500" fill="hold"/>
                                        <p:tgtEl>
                                          <p:spTgt spid="26"/>
                                        </p:tgtEl>
                                        <p:attrNameLst>
                                          <p:attrName>ppt_x</p:attrName>
                                        </p:attrNameLst>
                                      </p:cBhvr>
                                      <p:tavLst>
                                        <p:tav tm="0">
                                          <p:val>
                                            <p:strVal val="1+#ppt_w/2"/>
                                          </p:val>
                                        </p:tav>
                                        <p:tav tm="100000">
                                          <p:val>
                                            <p:strVal val="#ppt_x"/>
                                          </p:val>
                                        </p:tav>
                                      </p:tavLst>
                                    </p:anim>
                                    <p:anim calcmode="lin" valueType="num">
                                      <p:cBhvr additive="base">
                                        <p:cTn id="94" dur="500" fill="hold"/>
                                        <p:tgtEl>
                                          <p:spTgt spid="26"/>
                                        </p:tgtEl>
                                        <p:attrNameLst>
                                          <p:attrName>ppt_y</p:attrName>
                                        </p:attrNameLst>
                                      </p:cBhvr>
                                      <p:tavLst>
                                        <p:tav tm="0">
                                          <p:val>
                                            <p:strVal val="#ppt_y"/>
                                          </p:val>
                                        </p:tav>
                                        <p:tav tm="100000">
                                          <p:val>
                                            <p:strVal val="#ppt_y"/>
                                          </p:val>
                                        </p:tav>
                                      </p:tavLst>
                                    </p:anim>
                                  </p:childTnLst>
                                </p:cTn>
                              </p:par>
                              <p:par>
                                <p:cTn id="95" presetID="2" presetClass="entr" presetSubtype="2" fill="hold" grpId="0" nodeType="with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1+#ppt_w/2"/>
                                          </p:val>
                                        </p:tav>
                                        <p:tav tm="100000">
                                          <p:val>
                                            <p:strVal val="#ppt_x"/>
                                          </p:val>
                                        </p:tav>
                                      </p:tavLst>
                                    </p:anim>
                                    <p:anim calcmode="lin" valueType="num">
                                      <p:cBhvr additive="base">
                                        <p:cTn id="98" dur="500" fill="hold"/>
                                        <p:tgtEl>
                                          <p:spTgt spid="27"/>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additive="base">
                                        <p:cTn id="101" dur="500" fill="hold"/>
                                        <p:tgtEl>
                                          <p:spTgt spid="28"/>
                                        </p:tgtEl>
                                        <p:attrNameLst>
                                          <p:attrName>ppt_x</p:attrName>
                                        </p:attrNameLst>
                                      </p:cBhvr>
                                      <p:tavLst>
                                        <p:tav tm="0">
                                          <p:val>
                                            <p:strVal val="1+#ppt_w/2"/>
                                          </p:val>
                                        </p:tav>
                                        <p:tav tm="100000">
                                          <p:val>
                                            <p:strVal val="#ppt_x"/>
                                          </p:val>
                                        </p:tav>
                                      </p:tavLst>
                                    </p:anim>
                                    <p:anim calcmode="lin" valueType="num">
                                      <p:cBhvr additive="base">
                                        <p:cTn id="10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9"/>
                                        </p:tgtEl>
                                        <p:attrNameLst>
                                          <p:attrName>style.visibility</p:attrName>
                                        </p:attrNameLst>
                                      </p:cBhvr>
                                      <p:to>
                                        <p:strVal val="visible"/>
                                      </p:to>
                                    </p:set>
                                    <p:anim calcmode="lin" valueType="num">
                                      <p:cBhvr additive="base">
                                        <p:cTn id="107" dur="500" fill="hold"/>
                                        <p:tgtEl>
                                          <p:spTgt spid="29"/>
                                        </p:tgtEl>
                                        <p:attrNameLst>
                                          <p:attrName>ppt_x</p:attrName>
                                        </p:attrNameLst>
                                      </p:cBhvr>
                                      <p:tavLst>
                                        <p:tav tm="0">
                                          <p:val>
                                            <p:strVal val="#ppt_x"/>
                                          </p:val>
                                        </p:tav>
                                        <p:tav tm="100000">
                                          <p:val>
                                            <p:strVal val="#ppt_x"/>
                                          </p:val>
                                        </p:tav>
                                      </p:tavLst>
                                    </p:anim>
                                    <p:anim calcmode="lin" valueType="num">
                                      <p:cBhvr additive="base">
                                        <p:cTn id="108" dur="500" fill="hold"/>
                                        <p:tgtEl>
                                          <p:spTgt spid="29"/>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30"/>
                                        </p:tgtEl>
                                        <p:attrNameLst>
                                          <p:attrName>style.visibility</p:attrName>
                                        </p:attrNameLst>
                                      </p:cBhvr>
                                      <p:to>
                                        <p:strVal val="visible"/>
                                      </p:to>
                                    </p:set>
                                    <p:anim calcmode="lin" valueType="num">
                                      <p:cBhvr additive="base">
                                        <p:cTn id="111" dur="500" fill="hold"/>
                                        <p:tgtEl>
                                          <p:spTgt spid="30"/>
                                        </p:tgtEl>
                                        <p:attrNameLst>
                                          <p:attrName>ppt_x</p:attrName>
                                        </p:attrNameLst>
                                      </p:cBhvr>
                                      <p:tavLst>
                                        <p:tav tm="0">
                                          <p:val>
                                            <p:strVal val="#ppt_x"/>
                                          </p:val>
                                        </p:tav>
                                        <p:tav tm="100000">
                                          <p:val>
                                            <p:strVal val="#ppt_x"/>
                                          </p:val>
                                        </p:tav>
                                      </p:tavLst>
                                    </p:anim>
                                    <p:anim calcmode="lin" valueType="num">
                                      <p:cBhvr additive="base">
                                        <p:cTn id="1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animBg="1"/>
      <p:bldP spid="10" grpId="0" animBg="1"/>
      <p:bldP spid="11" grpId="0"/>
      <p:bldP spid="12" grpId="0"/>
      <p:bldP spid="13" grpId="0" animBg="1"/>
      <p:bldP spid="14" grpId="0" animBg="1"/>
      <p:bldP spid="15" grpId="0"/>
      <p:bldP spid="16" grpId="0"/>
      <p:bldP spid="17" grpId="0" animBg="1"/>
      <p:bldP spid="18" grpId="0" animBg="1"/>
      <p:bldP spid="19" grpId="0"/>
      <p:bldP spid="20" grpId="0"/>
      <p:bldP spid="21" grpId="0" animBg="1"/>
      <p:bldP spid="22" grpId="0" animBg="1"/>
      <p:bldP spid="23" grpId="0"/>
      <p:bldP spid="24" grpId="0"/>
      <p:bldP spid="25" grpId="0" animBg="1"/>
      <p:bldP spid="26" grpId="0" animBg="1"/>
      <p:bldP spid="27" grpId="0"/>
      <p:bldP spid="28" grpId="0"/>
      <p:bldP spid="29" grpId="0" animBg="1"/>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WHY RE/MAX WAS WORTH BUYING</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dirty="0">
                <a:solidFill>
                  <a:srgbClr val="1B2A4A"/>
                </a:solidFill>
                <a:latin typeface="Calibri"/>
              </a:rPr>
              <a:t>The Most Productive Network, Measured</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TextBox 4"/>
          <p:cNvSpPr txBox="1"/>
          <p:nvPr/>
        </p:nvSpPr>
        <p:spPr>
          <a:xfrm>
            <a:off x="457200" y="1298448"/>
            <a:ext cx="5230368" cy="237744"/>
          </a:xfrm>
          <a:prstGeom prst="rect">
            <a:avLst/>
          </a:prstGeom>
          <a:noFill/>
        </p:spPr>
        <p:txBody>
          <a:bodyPr wrap="square" lIns="0" tIns="0" rIns="0" bIns="0" anchor="t">
            <a:spAutoFit/>
          </a:bodyPr>
          <a:lstStyle/>
          <a:p>
            <a:pPr algn="l">
              <a:lnSpc>
                <a:spcPct val="100000"/>
              </a:lnSpc>
              <a:spcAft>
                <a:spcPts val="0"/>
              </a:spcAft>
            </a:pPr>
            <a:r>
              <a:rPr sz="1050" b="1" i="0">
                <a:solidFill>
                  <a:srgbClr val="C9B98A"/>
                </a:solidFill>
                <a:latin typeface="Calibri"/>
              </a:rPr>
              <a:t>PER AGENT, 2025 — RE/MAX VERSUS EVERYONE ELSE</a:t>
            </a:r>
          </a:p>
        </p:txBody>
      </p:sp>
      <p:sp>
        <p:nvSpPr>
          <p:cNvPr id="6" name="Rectangle 5"/>
          <p:cNvSpPr/>
          <p:nvPr/>
        </p:nvSpPr>
        <p:spPr>
          <a:xfrm>
            <a:off x="457200" y="1609344"/>
            <a:ext cx="5230368" cy="40233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p:cNvSpPr txBox="1"/>
          <p:nvPr/>
        </p:nvSpPr>
        <p:spPr>
          <a:xfrm>
            <a:off x="640080" y="1645920"/>
            <a:ext cx="868680" cy="329184"/>
          </a:xfrm>
          <a:prstGeom prst="rect">
            <a:avLst/>
          </a:prstGeom>
          <a:noFill/>
        </p:spPr>
        <p:txBody>
          <a:bodyPr wrap="square" lIns="0" tIns="0" rIns="0" bIns="0" anchor="ctr">
            <a:spAutoFit/>
          </a:bodyPr>
          <a:lstStyle/>
          <a:p>
            <a:pPr algn="l">
              <a:lnSpc>
                <a:spcPct val="100000"/>
              </a:lnSpc>
              <a:spcAft>
                <a:spcPts val="0"/>
              </a:spcAft>
            </a:pPr>
            <a:r>
              <a:rPr sz="1300" b="1" i="0">
                <a:solidFill>
                  <a:srgbClr val="1B2A4A"/>
                </a:solidFill>
                <a:latin typeface="Calibri"/>
              </a:rPr>
              <a:t>11.7</a:t>
            </a:r>
          </a:p>
        </p:txBody>
      </p:sp>
      <p:sp>
        <p:nvSpPr>
          <p:cNvPr id="8" name="TextBox 7"/>
          <p:cNvSpPr txBox="1"/>
          <p:nvPr/>
        </p:nvSpPr>
        <p:spPr>
          <a:xfrm>
            <a:off x="1600200" y="1645920"/>
            <a:ext cx="3931920" cy="329184"/>
          </a:xfrm>
          <a:prstGeom prst="rect">
            <a:avLst/>
          </a:prstGeom>
          <a:noFill/>
        </p:spPr>
        <p:txBody>
          <a:bodyPr wrap="square" lIns="0" tIns="0" rIns="0" bIns="0" anchor="ctr">
            <a:spAutoFit/>
          </a:bodyPr>
          <a:lstStyle/>
          <a:p>
            <a:pPr algn="l">
              <a:lnSpc>
                <a:spcPct val="100000"/>
              </a:lnSpc>
              <a:spcAft>
                <a:spcPts val="0"/>
              </a:spcAft>
            </a:pPr>
            <a:r>
              <a:rPr sz="1050" b="0" i="0">
                <a:solidFill>
                  <a:srgbClr val="3A3D42"/>
                </a:solidFill>
                <a:latin typeface="Calibri"/>
              </a:rPr>
              <a:t>Transaction sides per RE/MAX agent</a:t>
            </a:r>
          </a:p>
        </p:txBody>
      </p:sp>
      <p:sp>
        <p:nvSpPr>
          <p:cNvPr id="9" name="Rectangle 8"/>
          <p:cNvSpPr/>
          <p:nvPr/>
        </p:nvSpPr>
        <p:spPr>
          <a:xfrm>
            <a:off x="457200" y="2066543"/>
            <a:ext cx="5230368" cy="40233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TextBox 9"/>
          <p:cNvSpPr txBox="1"/>
          <p:nvPr/>
        </p:nvSpPr>
        <p:spPr>
          <a:xfrm>
            <a:off x="640080" y="2103120"/>
            <a:ext cx="868680" cy="329184"/>
          </a:xfrm>
          <a:prstGeom prst="rect">
            <a:avLst/>
          </a:prstGeom>
          <a:noFill/>
        </p:spPr>
        <p:txBody>
          <a:bodyPr wrap="square" lIns="0" tIns="0" rIns="0" bIns="0" anchor="ctr">
            <a:spAutoFit/>
          </a:bodyPr>
          <a:lstStyle/>
          <a:p>
            <a:pPr algn="l">
              <a:lnSpc>
                <a:spcPct val="100000"/>
              </a:lnSpc>
              <a:spcAft>
                <a:spcPts val="0"/>
              </a:spcAft>
            </a:pPr>
            <a:r>
              <a:rPr sz="1300" b="1" i="0">
                <a:solidFill>
                  <a:srgbClr val="1B2A4A"/>
                </a:solidFill>
                <a:latin typeface="Calibri"/>
              </a:rPr>
              <a:t>5.4</a:t>
            </a:r>
          </a:p>
        </p:txBody>
      </p:sp>
      <p:sp>
        <p:nvSpPr>
          <p:cNvPr id="11" name="TextBox 10"/>
          <p:cNvSpPr txBox="1"/>
          <p:nvPr/>
        </p:nvSpPr>
        <p:spPr>
          <a:xfrm>
            <a:off x="1600200" y="2103120"/>
            <a:ext cx="3931920" cy="329184"/>
          </a:xfrm>
          <a:prstGeom prst="rect">
            <a:avLst/>
          </a:prstGeom>
          <a:noFill/>
        </p:spPr>
        <p:txBody>
          <a:bodyPr wrap="square" lIns="0" tIns="0" rIns="0" bIns="0" anchor="ctr">
            <a:spAutoFit/>
          </a:bodyPr>
          <a:lstStyle/>
          <a:p>
            <a:pPr algn="l">
              <a:lnSpc>
                <a:spcPct val="100000"/>
              </a:lnSpc>
              <a:spcAft>
                <a:spcPts val="0"/>
              </a:spcAft>
            </a:pPr>
            <a:r>
              <a:rPr sz="1050" b="0" i="0">
                <a:solidFill>
                  <a:srgbClr val="3A3D42"/>
                </a:solidFill>
                <a:latin typeface="Calibri"/>
              </a:rPr>
              <a:t>Transaction sides per competing agent</a:t>
            </a:r>
          </a:p>
        </p:txBody>
      </p:sp>
      <p:sp>
        <p:nvSpPr>
          <p:cNvPr id="12" name="Rectangle 11"/>
          <p:cNvSpPr/>
          <p:nvPr/>
        </p:nvSpPr>
        <p:spPr>
          <a:xfrm>
            <a:off x="457200" y="2523744"/>
            <a:ext cx="5230368" cy="40233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3" name="TextBox 12"/>
          <p:cNvSpPr txBox="1"/>
          <p:nvPr/>
        </p:nvSpPr>
        <p:spPr>
          <a:xfrm>
            <a:off x="640080" y="2560320"/>
            <a:ext cx="868680" cy="329184"/>
          </a:xfrm>
          <a:prstGeom prst="rect">
            <a:avLst/>
          </a:prstGeom>
          <a:noFill/>
        </p:spPr>
        <p:txBody>
          <a:bodyPr wrap="square" lIns="0" tIns="0" rIns="0" bIns="0" anchor="ctr">
            <a:spAutoFit/>
          </a:bodyPr>
          <a:lstStyle/>
          <a:p>
            <a:pPr algn="l">
              <a:lnSpc>
                <a:spcPct val="100000"/>
              </a:lnSpc>
              <a:spcAft>
                <a:spcPts val="0"/>
              </a:spcAft>
            </a:pPr>
            <a:r>
              <a:rPr sz="1300" b="1" i="0">
                <a:solidFill>
                  <a:srgbClr val="1B2A4A"/>
                </a:solidFill>
                <a:latin typeface="Calibri"/>
              </a:rPr>
              <a:t>$5.3M</a:t>
            </a:r>
          </a:p>
        </p:txBody>
      </p:sp>
      <p:sp>
        <p:nvSpPr>
          <p:cNvPr id="14" name="TextBox 13"/>
          <p:cNvSpPr txBox="1"/>
          <p:nvPr/>
        </p:nvSpPr>
        <p:spPr>
          <a:xfrm>
            <a:off x="1600200" y="2560320"/>
            <a:ext cx="3931920" cy="329184"/>
          </a:xfrm>
          <a:prstGeom prst="rect">
            <a:avLst/>
          </a:prstGeom>
          <a:noFill/>
        </p:spPr>
        <p:txBody>
          <a:bodyPr wrap="square" lIns="0" tIns="0" rIns="0" bIns="0" anchor="ctr">
            <a:spAutoFit/>
          </a:bodyPr>
          <a:lstStyle/>
          <a:p>
            <a:pPr algn="l">
              <a:lnSpc>
                <a:spcPct val="100000"/>
              </a:lnSpc>
              <a:spcAft>
                <a:spcPts val="0"/>
              </a:spcAft>
            </a:pPr>
            <a:r>
              <a:rPr sz="1050" b="0" i="0">
                <a:solidFill>
                  <a:srgbClr val="3A3D42"/>
                </a:solidFill>
                <a:latin typeface="Calibri"/>
              </a:rPr>
              <a:t>Sales volume per RE/MAX agent</a:t>
            </a:r>
          </a:p>
        </p:txBody>
      </p:sp>
      <p:sp>
        <p:nvSpPr>
          <p:cNvPr id="15" name="Rectangle 14"/>
          <p:cNvSpPr/>
          <p:nvPr/>
        </p:nvSpPr>
        <p:spPr>
          <a:xfrm>
            <a:off x="457200" y="2980944"/>
            <a:ext cx="5230368" cy="40233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6" name="TextBox 15"/>
          <p:cNvSpPr txBox="1"/>
          <p:nvPr/>
        </p:nvSpPr>
        <p:spPr>
          <a:xfrm>
            <a:off x="640080" y="3017520"/>
            <a:ext cx="868680" cy="329184"/>
          </a:xfrm>
          <a:prstGeom prst="rect">
            <a:avLst/>
          </a:prstGeom>
          <a:noFill/>
        </p:spPr>
        <p:txBody>
          <a:bodyPr wrap="square" lIns="0" tIns="0" rIns="0" bIns="0" anchor="ctr">
            <a:spAutoFit/>
          </a:bodyPr>
          <a:lstStyle/>
          <a:p>
            <a:pPr algn="l">
              <a:lnSpc>
                <a:spcPct val="100000"/>
              </a:lnSpc>
              <a:spcAft>
                <a:spcPts val="0"/>
              </a:spcAft>
            </a:pPr>
            <a:r>
              <a:rPr sz="1300" b="1" i="0">
                <a:solidFill>
                  <a:srgbClr val="1B2A4A"/>
                </a:solidFill>
                <a:latin typeface="Calibri"/>
              </a:rPr>
              <a:t>$3.2M</a:t>
            </a:r>
          </a:p>
        </p:txBody>
      </p:sp>
      <p:sp>
        <p:nvSpPr>
          <p:cNvPr id="17" name="TextBox 16"/>
          <p:cNvSpPr txBox="1"/>
          <p:nvPr/>
        </p:nvSpPr>
        <p:spPr>
          <a:xfrm>
            <a:off x="1600200" y="3017520"/>
            <a:ext cx="3931920" cy="329184"/>
          </a:xfrm>
          <a:prstGeom prst="rect">
            <a:avLst/>
          </a:prstGeom>
          <a:noFill/>
        </p:spPr>
        <p:txBody>
          <a:bodyPr wrap="square" lIns="0" tIns="0" rIns="0" bIns="0" anchor="ctr">
            <a:spAutoFit/>
          </a:bodyPr>
          <a:lstStyle/>
          <a:p>
            <a:pPr algn="l">
              <a:lnSpc>
                <a:spcPct val="100000"/>
              </a:lnSpc>
              <a:spcAft>
                <a:spcPts val="0"/>
              </a:spcAft>
            </a:pPr>
            <a:r>
              <a:rPr sz="1050" b="0" i="0">
                <a:solidFill>
                  <a:srgbClr val="3A3D42"/>
                </a:solidFill>
                <a:latin typeface="Calibri"/>
              </a:rPr>
              <a:t>Sales volume per competing agent</a:t>
            </a:r>
          </a:p>
        </p:txBody>
      </p:sp>
      <p:sp>
        <p:nvSpPr>
          <p:cNvPr id="18" name="Rectangle 17"/>
          <p:cNvSpPr/>
          <p:nvPr/>
        </p:nvSpPr>
        <p:spPr>
          <a:xfrm>
            <a:off x="457200" y="3438144"/>
            <a:ext cx="5230368" cy="40233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9" name="TextBox 18"/>
          <p:cNvSpPr txBox="1"/>
          <p:nvPr/>
        </p:nvSpPr>
        <p:spPr>
          <a:xfrm>
            <a:off x="640080" y="3474720"/>
            <a:ext cx="868680" cy="329184"/>
          </a:xfrm>
          <a:prstGeom prst="rect">
            <a:avLst/>
          </a:prstGeom>
          <a:noFill/>
        </p:spPr>
        <p:txBody>
          <a:bodyPr wrap="square" lIns="0" tIns="0" rIns="0" bIns="0" anchor="ctr">
            <a:spAutoFit/>
          </a:bodyPr>
          <a:lstStyle/>
          <a:p>
            <a:pPr algn="l">
              <a:lnSpc>
                <a:spcPct val="100000"/>
              </a:lnSpc>
              <a:spcAft>
                <a:spcPts val="0"/>
              </a:spcAft>
            </a:pPr>
            <a:r>
              <a:rPr sz="1300" b="1" i="0">
                <a:solidFill>
                  <a:srgbClr val="1B2A4A"/>
                </a:solidFill>
                <a:latin typeface="Calibri"/>
              </a:rPr>
              <a:t>18</a:t>
            </a:r>
          </a:p>
        </p:txBody>
      </p:sp>
      <p:sp>
        <p:nvSpPr>
          <p:cNvPr id="20" name="TextBox 19"/>
          <p:cNvSpPr txBox="1"/>
          <p:nvPr/>
        </p:nvSpPr>
        <p:spPr>
          <a:xfrm>
            <a:off x="1600200" y="3474720"/>
            <a:ext cx="3931920" cy="329184"/>
          </a:xfrm>
          <a:prstGeom prst="rect">
            <a:avLst/>
          </a:prstGeom>
          <a:noFill/>
        </p:spPr>
        <p:txBody>
          <a:bodyPr wrap="square" lIns="0" tIns="0" rIns="0" bIns="0" anchor="ctr">
            <a:spAutoFit/>
          </a:bodyPr>
          <a:lstStyle/>
          <a:p>
            <a:pPr algn="l">
              <a:lnSpc>
                <a:spcPct val="100000"/>
              </a:lnSpc>
              <a:spcAft>
                <a:spcPts val="0"/>
              </a:spcAft>
            </a:pPr>
            <a:r>
              <a:rPr sz="1050" b="0" i="0">
                <a:solidFill>
                  <a:srgbClr val="3A3D42"/>
                </a:solidFill>
                <a:latin typeface="Calibri"/>
              </a:rPr>
              <a:t>Straight years of roughly two-to-one outperformance</a:t>
            </a:r>
          </a:p>
        </p:txBody>
      </p:sp>
      <p:sp>
        <p:nvSpPr>
          <p:cNvPr id="21" name="Rectangle 20"/>
          <p:cNvSpPr/>
          <p:nvPr/>
        </p:nvSpPr>
        <p:spPr>
          <a:xfrm>
            <a:off x="457200" y="3895344"/>
            <a:ext cx="5230368" cy="402336"/>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TextBox 21"/>
          <p:cNvSpPr txBox="1"/>
          <p:nvPr/>
        </p:nvSpPr>
        <p:spPr>
          <a:xfrm>
            <a:off x="640080" y="3931920"/>
            <a:ext cx="868680" cy="329184"/>
          </a:xfrm>
          <a:prstGeom prst="rect">
            <a:avLst/>
          </a:prstGeom>
          <a:noFill/>
        </p:spPr>
        <p:txBody>
          <a:bodyPr wrap="square" lIns="0" tIns="0" rIns="0" bIns="0" anchor="ctr">
            <a:spAutoFit/>
          </a:bodyPr>
          <a:lstStyle/>
          <a:p>
            <a:pPr algn="l">
              <a:lnSpc>
                <a:spcPct val="100000"/>
              </a:lnSpc>
              <a:spcAft>
                <a:spcPts val="0"/>
              </a:spcAft>
            </a:pPr>
            <a:r>
              <a:rPr sz="1300" b="1" i="0">
                <a:solidFill>
                  <a:srgbClr val="1B2A4A"/>
                </a:solidFill>
                <a:latin typeface="Calibri"/>
              </a:rPr>
              <a:t>81</a:t>
            </a:r>
          </a:p>
        </p:txBody>
      </p:sp>
      <p:sp>
        <p:nvSpPr>
          <p:cNvPr id="23" name="TextBox 22"/>
          <p:cNvSpPr txBox="1"/>
          <p:nvPr/>
        </p:nvSpPr>
        <p:spPr>
          <a:xfrm>
            <a:off x="1600200" y="3931920"/>
            <a:ext cx="3931920" cy="329184"/>
          </a:xfrm>
          <a:prstGeom prst="rect">
            <a:avLst/>
          </a:prstGeom>
          <a:noFill/>
        </p:spPr>
        <p:txBody>
          <a:bodyPr wrap="square" lIns="0" tIns="0" rIns="0" bIns="0" anchor="ctr">
            <a:spAutoFit/>
          </a:bodyPr>
          <a:lstStyle/>
          <a:p>
            <a:pPr algn="l">
              <a:lnSpc>
                <a:spcPct val="100000"/>
              </a:lnSpc>
              <a:spcAft>
                <a:spcPts val="0"/>
              </a:spcAft>
            </a:pPr>
            <a:r>
              <a:rPr sz="1050" b="0" i="0">
                <a:solidFill>
                  <a:srgbClr val="3A3D42"/>
                </a:solidFill>
                <a:latin typeface="Calibri"/>
              </a:rPr>
              <a:t>Of the top 100 U.S. brokerages by sides per agent</a:t>
            </a:r>
          </a:p>
        </p:txBody>
      </p:sp>
      <p:sp>
        <p:nvSpPr>
          <p:cNvPr id="24" name="Rectangle 23"/>
          <p:cNvSpPr/>
          <p:nvPr/>
        </p:nvSpPr>
        <p:spPr>
          <a:xfrm>
            <a:off x="5907024" y="1298448"/>
            <a:ext cx="2779776" cy="2944368"/>
          </a:xfrm>
          <a:prstGeom prst="rect">
            <a:avLst/>
          </a:prstGeom>
          <a:solidFill>
            <a:srgbClr val="2232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5" name="TextBox 24"/>
          <p:cNvSpPr txBox="1"/>
          <p:nvPr/>
        </p:nvSpPr>
        <p:spPr>
          <a:xfrm>
            <a:off x="6126480" y="1444752"/>
            <a:ext cx="2377440" cy="237744"/>
          </a:xfrm>
          <a:prstGeom prst="rect">
            <a:avLst/>
          </a:prstGeom>
          <a:noFill/>
        </p:spPr>
        <p:txBody>
          <a:bodyPr wrap="square" lIns="0" tIns="0" rIns="0" bIns="0" anchor="t">
            <a:spAutoFit/>
          </a:bodyPr>
          <a:lstStyle/>
          <a:p>
            <a:pPr algn="l">
              <a:lnSpc>
                <a:spcPct val="100000"/>
              </a:lnSpc>
              <a:spcAft>
                <a:spcPts val="0"/>
              </a:spcAft>
            </a:pPr>
            <a:r>
              <a:rPr sz="1050" b="1" i="0">
                <a:solidFill>
                  <a:srgbClr val="C9B98A"/>
                </a:solidFill>
                <a:latin typeface="Calibri"/>
              </a:rPr>
              <a:t>WHAT THAT REALLY MEANS</a:t>
            </a:r>
          </a:p>
        </p:txBody>
      </p:sp>
      <p:sp>
        <p:nvSpPr>
          <p:cNvPr id="26" name="Rectangle 25"/>
          <p:cNvSpPr/>
          <p:nvPr/>
        </p:nvSpPr>
        <p:spPr>
          <a:xfrm>
            <a:off x="6126480" y="1865376"/>
            <a:ext cx="50292" cy="5029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7" name="TextBox 26"/>
          <p:cNvSpPr txBox="1"/>
          <p:nvPr/>
        </p:nvSpPr>
        <p:spPr>
          <a:xfrm>
            <a:off x="6327648" y="1810512"/>
            <a:ext cx="2194560" cy="219456"/>
          </a:xfrm>
          <a:prstGeom prst="rect">
            <a:avLst/>
          </a:prstGeom>
          <a:noFill/>
        </p:spPr>
        <p:txBody>
          <a:bodyPr wrap="square" lIns="0" tIns="0" rIns="0" bIns="0" anchor="t">
            <a:spAutoFit/>
          </a:bodyPr>
          <a:lstStyle/>
          <a:p>
            <a:pPr algn="l">
              <a:lnSpc>
                <a:spcPct val="100000"/>
              </a:lnSpc>
              <a:spcAft>
                <a:spcPts val="0"/>
              </a:spcAft>
            </a:pPr>
            <a:r>
              <a:rPr sz="1000" b="1" i="0">
                <a:solidFill>
                  <a:srgbClr val="FFFFFF"/>
                </a:solidFill>
                <a:latin typeface="Calibri"/>
              </a:rPr>
              <a:t>You were the asset</a:t>
            </a:r>
          </a:p>
        </p:txBody>
      </p:sp>
      <p:sp>
        <p:nvSpPr>
          <p:cNvPr id="28" name="TextBox 27"/>
          <p:cNvSpPr txBox="1"/>
          <p:nvPr/>
        </p:nvSpPr>
        <p:spPr>
          <a:xfrm>
            <a:off x="6327648" y="2020824"/>
            <a:ext cx="2194560" cy="384048"/>
          </a:xfrm>
          <a:prstGeom prst="rect">
            <a:avLst/>
          </a:prstGeom>
          <a:noFill/>
        </p:spPr>
        <p:txBody>
          <a:bodyPr wrap="square" lIns="0" tIns="0" rIns="0" bIns="0" anchor="t">
            <a:spAutoFit/>
          </a:bodyPr>
          <a:lstStyle/>
          <a:p>
            <a:pPr algn="l">
              <a:lnSpc>
                <a:spcPct val="105000"/>
              </a:lnSpc>
              <a:spcAft>
                <a:spcPts val="0"/>
              </a:spcAft>
            </a:pPr>
            <a:r>
              <a:rPr sz="900" b="0" i="0">
                <a:solidFill>
                  <a:srgbClr val="C7CBDA"/>
                </a:solidFill>
                <a:latin typeface="Calibri"/>
              </a:rPr>
              <a:t>Real did not buy a logo. It bought productivity.</a:t>
            </a:r>
          </a:p>
        </p:txBody>
      </p:sp>
      <p:sp>
        <p:nvSpPr>
          <p:cNvPr id="29" name="Rectangle 28"/>
          <p:cNvSpPr/>
          <p:nvPr/>
        </p:nvSpPr>
        <p:spPr>
          <a:xfrm>
            <a:off x="6126480" y="2487168"/>
            <a:ext cx="50292" cy="5029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0" name="TextBox 29"/>
          <p:cNvSpPr txBox="1"/>
          <p:nvPr/>
        </p:nvSpPr>
        <p:spPr>
          <a:xfrm>
            <a:off x="6327648" y="2432304"/>
            <a:ext cx="2194560" cy="219456"/>
          </a:xfrm>
          <a:prstGeom prst="rect">
            <a:avLst/>
          </a:prstGeom>
          <a:noFill/>
        </p:spPr>
        <p:txBody>
          <a:bodyPr wrap="square" lIns="0" tIns="0" rIns="0" bIns="0" anchor="t">
            <a:spAutoFit/>
          </a:bodyPr>
          <a:lstStyle/>
          <a:p>
            <a:pPr algn="l">
              <a:lnSpc>
                <a:spcPct val="100000"/>
              </a:lnSpc>
              <a:spcAft>
                <a:spcPts val="0"/>
              </a:spcAft>
            </a:pPr>
            <a:r>
              <a:rPr sz="1000" b="1" i="0">
                <a:solidFill>
                  <a:srgbClr val="FFFFFF"/>
                </a:solidFill>
                <a:latin typeface="Calibri"/>
              </a:rPr>
              <a:t>The data is external</a:t>
            </a:r>
          </a:p>
        </p:txBody>
      </p:sp>
      <p:sp>
        <p:nvSpPr>
          <p:cNvPr id="31" name="TextBox 30"/>
          <p:cNvSpPr txBox="1"/>
          <p:nvPr/>
        </p:nvSpPr>
        <p:spPr>
          <a:xfrm>
            <a:off x="6327648" y="2642616"/>
            <a:ext cx="2194560" cy="384048"/>
          </a:xfrm>
          <a:prstGeom prst="rect">
            <a:avLst/>
          </a:prstGeom>
          <a:noFill/>
        </p:spPr>
        <p:txBody>
          <a:bodyPr wrap="square" lIns="0" tIns="0" rIns="0" bIns="0" anchor="t">
            <a:spAutoFit/>
          </a:bodyPr>
          <a:lstStyle/>
          <a:p>
            <a:pPr algn="l">
              <a:lnSpc>
                <a:spcPct val="105000"/>
              </a:lnSpc>
              <a:spcAft>
                <a:spcPts val="0"/>
              </a:spcAft>
            </a:pPr>
            <a:r>
              <a:rPr sz="900" b="0" i="0">
                <a:solidFill>
                  <a:srgbClr val="C7CBDA"/>
                </a:solidFill>
                <a:latin typeface="Calibri"/>
              </a:rPr>
              <a:t>RealTrends Verified, 1,267 ranked U.S. brokerages.</a:t>
            </a:r>
          </a:p>
        </p:txBody>
      </p:sp>
      <p:sp>
        <p:nvSpPr>
          <p:cNvPr id="32" name="Rectangle 31"/>
          <p:cNvSpPr/>
          <p:nvPr/>
        </p:nvSpPr>
        <p:spPr>
          <a:xfrm>
            <a:off x="6126480" y="3108960"/>
            <a:ext cx="50292" cy="5029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3" name="TextBox 32"/>
          <p:cNvSpPr txBox="1"/>
          <p:nvPr/>
        </p:nvSpPr>
        <p:spPr>
          <a:xfrm>
            <a:off x="6327648" y="3054096"/>
            <a:ext cx="2194560" cy="219456"/>
          </a:xfrm>
          <a:prstGeom prst="rect">
            <a:avLst/>
          </a:prstGeom>
          <a:noFill/>
        </p:spPr>
        <p:txBody>
          <a:bodyPr wrap="square" lIns="0" tIns="0" rIns="0" bIns="0" anchor="t">
            <a:spAutoFit/>
          </a:bodyPr>
          <a:lstStyle/>
          <a:p>
            <a:pPr algn="l">
              <a:lnSpc>
                <a:spcPct val="100000"/>
              </a:lnSpc>
              <a:spcAft>
                <a:spcPts val="0"/>
              </a:spcAft>
            </a:pPr>
            <a:r>
              <a:rPr sz="1000" b="1" i="0">
                <a:solidFill>
                  <a:srgbClr val="FFFFFF"/>
                </a:solidFill>
                <a:latin typeface="Calibri"/>
              </a:rPr>
              <a:t>The gap was never skill</a:t>
            </a:r>
          </a:p>
        </p:txBody>
      </p:sp>
      <p:sp>
        <p:nvSpPr>
          <p:cNvPr id="34" name="TextBox 33"/>
          <p:cNvSpPr txBox="1"/>
          <p:nvPr/>
        </p:nvSpPr>
        <p:spPr>
          <a:xfrm>
            <a:off x="6327648" y="3264408"/>
            <a:ext cx="2194560" cy="384048"/>
          </a:xfrm>
          <a:prstGeom prst="rect">
            <a:avLst/>
          </a:prstGeom>
          <a:noFill/>
        </p:spPr>
        <p:txBody>
          <a:bodyPr wrap="square" lIns="0" tIns="0" rIns="0" bIns="0" anchor="t">
            <a:spAutoFit/>
          </a:bodyPr>
          <a:lstStyle/>
          <a:p>
            <a:pPr algn="l">
              <a:lnSpc>
                <a:spcPct val="105000"/>
              </a:lnSpc>
              <a:spcAft>
                <a:spcPts val="0"/>
              </a:spcAft>
            </a:pPr>
            <a:r>
              <a:rPr sz="900" b="0" i="0">
                <a:solidFill>
                  <a:srgbClr val="C7CBDA"/>
                </a:solidFill>
                <a:latin typeface="Calibri"/>
              </a:rPr>
              <a:t>RE/MAX had output. It lacked a modern platform.</a:t>
            </a:r>
          </a:p>
        </p:txBody>
      </p:sp>
      <p:sp>
        <p:nvSpPr>
          <p:cNvPr id="35" name="Rectangle 34"/>
          <p:cNvSpPr/>
          <p:nvPr/>
        </p:nvSpPr>
        <p:spPr>
          <a:xfrm>
            <a:off x="6126480" y="3730751"/>
            <a:ext cx="50292" cy="50292"/>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6" name="TextBox 35"/>
          <p:cNvSpPr txBox="1"/>
          <p:nvPr/>
        </p:nvSpPr>
        <p:spPr>
          <a:xfrm>
            <a:off x="6327648" y="3675887"/>
            <a:ext cx="2194560" cy="219456"/>
          </a:xfrm>
          <a:prstGeom prst="rect">
            <a:avLst/>
          </a:prstGeom>
          <a:noFill/>
        </p:spPr>
        <p:txBody>
          <a:bodyPr wrap="square" lIns="0" tIns="0" rIns="0" bIns="0" anchor="t">
            <a:spAutoFit/>
          </a:bodyPr>
          <a:lstStyle/>
          <a:p>
            <a:pPr algn="l">
              <a:lnSpc>
                <a:spcPct val="100000"/>
              </a:lnSpc>
              <a:spcAft>
                <a:spcPts val="0"/>
              </a:spcAft>
            </a:pPr>
            <a:r>
              <a:rPr sz="1000" b="1" i="0">
                <a:solidFill>
                  <a:srgbClr val="FFFFFF"/>
                </a:solidFill>
                <a:latin typeface="Calibri"/>
              </a:rPr>
              <a:t>Your leverage is real</a:t>
            </a:r>
          </a:p>
        </p:txBody>
      </p:sp>
      <p:sp>
        <p:nvSpPr>
          <p:cNvPr id="37" name="TextBox 36"/>
          <p:cNvSpPr txBox="1"/>
          <p:nvPr/>
        </p:nvSpPr>
        <p:spPr>
          <a:xfrm>
            <a:off x="6327648" y="3886200"/>
            <a:ext cx="2194560" cy="384048"/>
          </a:xfrm>
          <a:prstGeom prst="rect">
            <a:avLst/>
          </a:prstGeom>
          <a:noFill/>
        </p:spPr>
        <p:txBody>
          <a:bodyPr wrap="square" lIns="0" tIns="0" rIns="0" bIns="0" anchor="t">
            <a:spAutoFit/>
          </a:bodyPr>
          <a:lstStyle/>
          <a:p>
            <a:pPr algn="l">
              <a:lnSpc>
                <a:spcPct val="105000"/>
              </a:lnSpc>
              <a:spcAft>
                <a:spcPts val="0"/>
              </a:spcAft>
            </a:pPr>
            <a:r>
              <a:rPr sz="900" b="0" i="0">
                <a:solidFill>
                  <a:srgbClr val="C7CBDA"/>
                </a:solidFill>
                <a:latin typeface="Calibri"/>
              </a:rPr>
              <a:t>Productive networks are hard to replace.</a:t>
            </a:r>
          </a:p>
        </p:txBody>
      </p:sp>
      <p:sp>
        <p:nvSpPr>
          <p:cNvPr id="38" name="Rectangle 37"/>
          <p:cNvSpPr/>
          <p:nvPr/>
        </p:nvSpPr>
        <p:spPr>
          <a:xfrm>
            <a:off x="457200" y="4352544"/>
            <a:ext cx="8229600" cy="310896"/>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9" name="TextBox 38"/>
          <p:cNvSpPr txBox="1"/>
          <p:nvPr/>
        </p:nvSpPr>
        <p:spPr>
          <a:xfrm>
            <a:off x="713232" y="4398264"/>
            <a:ext cx="7717536" cy="219456"/>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Say it plainly: </a:t>
            </a:r>
            <a:r>
              <a:rPr sz="1150" b="0" i="0">
                <a:solidFill>
                  <a:srgbClr val="FFFFFF"/>
                </a:solidFill>
                <a:latin typeface="Calibri"/>
              </a:rPr>
              <a:t>the network being acquired was the most productive one in the business.</a:t>
            </a:r>
          </a:p>
        </p:txBody>
      </p:sp>
      <p:sp>
        <p:nvSpPr>
          <p:cNvPr id="41" name="TextBox 40"/>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0-#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0-#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0-#ppt_w/2"/>
                                          </p:val>
                                        </p:tav>
                                        <p:tav tm="100000">
                                          <p:val>
                                            <p:strVal val="#ppt_x"/>
                                          </p:val>
                                        </p:tav>
                                      </p:tavLst>
                                    </p:anim>
                                    <p:anim calcmode="lin" valueType="num">
                                      <p:cBhvr additive="base">
                                        <p:cTn id="56" dur="500" fill="hold"/>
                                        <p:tgtEl>
                                          <p:spTgt spid="17"/>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additive="base">
                                        <p:cTn id="59" dur="500" fill="hold"/>
                                        <p:tgtEl>
                                          <p:spTgt spid="18"/>
                                        </p:tgtEl>
                                        <p:attrNameLst>
                                          <p:attrName>ppt_x</p:attrName>
                                        </p:attrNameLst>
                                      </p:cBhvr>
                                      <p:tavLst>
                                        <p:tav tm="0">
                                          <p:val>
                                            <p:strVal val="0-#ppt_w/2"/>
                                          </p:val>
                                        </p:tav>
                                        <p:tav tm="100000">
                                          <p:val>
                                            <p:strVal val="#ppt_x"/>
                                          </p:val>
                                        </p:tav>
                                      </p:tavLst>
                                    </p:anim>
                                    <p:anim calcmode="lin" valueType="num">
                                      <p:cBhvr additive="base">
                                        <p:cTn id="60" dur="500" fill="hold"/>
                                        <p:tgtEl>
                                          <p:spTgt spid="18"/>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0-#ppt_w/2"/>
                                          </p:val>
                                        </p:tav>
                                        <p:tav tm="100000">
                                          <p:val>
                                            <p:strVal val="#ppt_x"/>
                                          </p:val>
                                        </p:tav>
                                      </p:tavLst>
                                    </p:anim>
                                    <p:anim calcmode="lin" valueType="num">
                                      <p:cBhvr additive="base">
                                        <p:cTn id="64" dur="500" fill="hold"/>
                                        <p:tgtEl>
                                          <p:spTgt spid="19"/>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0-#ppt_w/2"/>
                                          </p:val>
                                        </p:tav>
                                        <p:tav tm="100000">
                                          <p:val>
                                            <p:strVal val="#ppt_x"/>
                                          </p:val>
                                        </p:tav>
                                      </p:tavLst>
                                    </p:anim>
                                    <p:anim calcmode="lin" valueType="num">
                                      <p:cBhvr additive="base">
                                        <p:cTn id="68" dur="500" fill="hold"/>
                                        <p:tgtEl>
                                          <p:spTgt spid="20"/>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21"/>
                                        </p:tgtEl>
                                        <p:attrNameLst>
                                          <p:attrName>style.visibility</p:attrName>
                                        </p:attrNameLst>
                                      </p:cBhvr>
                                      <p:to>
                                        <p:strVal val="visible"/>
                                      </p:to>
                                    </p:set>
                                    <p:anim calcmode="lin" valueType="num">
                                      <p:cBhvr additive="base">
                                        <p:cTn id="71" dur="500" fill="hold"/>
                                        <p:tgtEl>
                                          <p:spTgt spid="21"/>
                                        </p:tgtEl>
                                        <p:attrNameLst>
                                          <p:attrName>ppt_x</p:attrName>
                                        </p:attrNameLst>
                                      </p:cBhvr>
                                      <p:tavLst>
                                        <p:tav tm="0">
                                          <p:val>
                                            <p:strVal val="0-#ppt_w/2"/>
                                          </p:val>
                                        </p:tav>
                                        <p:tav tm="100000">
                                          <p:val>
                                            <p:strVal val="#ppt_x"/>
                                          </p:val>
                                        </p:tav>
                                      </p:tavLst>
                                    </p:anim>
                                    <p:anim calcmode="lin" valueType="num">
                                      <p:cBhvr additive="base">
                                        <p:cTn id="72" dur="500" fill="hold"/>
                                        <p:tgtEl>
                                          <p:spTgt spid="21"/>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500" fill="hold"/>
                                        <p:tgtEl>
                                          <p:spTgt spid="22"/>
                                        </p:tgtEl>
                                        <p:attrNameLst>
                                          <p:attrName>ppt_x</p:attrName>
                                        </p:attrNameLst>
                                      </p:cBhvr>
                                      <p:tavLst>
                                        <p:tav tm="0">
                                          <p:val>
                                            <p:strVal val="0-#ppt_w/2"/>
                                          </p:val>
                                        </p:tav>
                                        <p:tav tm="100000">
                                          <p:val>
                                            <p:strVal val="#ppt_x"/>
                                          </p:val>
                                        </p:tav>
                                      </p:tavLst>
                                    </p:anim>
                                    <p:anim calcmode="lin" valueType="num">
                                      <p:cBhvr additive="base">
                                        <p:cTn id="76" dur="500" fill="hold"/>
                                        <p:tgtEl>
                                          <p:spTgt spid="22"/>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additive="base">
                                        <p:cTn id="79" dur="500" fill="hold"/>
                                        <p:tgtEl>
                                          <p:spTgt spid="23"/>
                                        </p:tgtEl>
                                        <p:attrNameLst>
                                          <p:attrName>ppt_x</p:attrName>
                                        </p:attrNameLst>
                                      </p:cBhvr>
                                      <p:tavLst>
                                        <p:tav tm="0">
                                          <p:val>
                                            <p:strVal val="0-#ppt_w/2"/>
                                          </p:val>
                                        </p:tav>
                                        <p:tav tm="100000">
                                          <p:val>
                                            <p:strVal val="#ppt_x"/>
                                          </p:val>
                                        </p:tav>
                                      </p:tavLst>
                                    </p:anim>
                                    <p:anim calcmode="lin" valueType="num">
                                      <p:cBhvr additive="base">
                                        <p:cTn id="80"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0-#ppt_w/2"/>
                                          </p:val>
                                        </p:tav>
                                        <p:tav tm="100000">
                                          <p:val>
                                            <p:strVal val="#ppt_x"/>
                                          </p:val>
                                        </p:tav>
                                      </p:tavLst>
                                    </p:anim>
                                    <p:anim calcmode="lin" valueType="num">
                                      <p:cBhvr additive="base">
                                        <p:cTn id="86" dur="500" fill="hold"/>
                                        <p:tgtEl>
                                          <p:spTgt spid="24"/>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additive="base">
                                        <p:cTn id="89" dur="500" fill="hold"/>
                                        <p:tgtEl>
                                          <p:spTgt spid="25"/>
                                        </p:tgtEl>
                                        <p:attrNameLst>
                                          <p:attrName>ppt_x</p:attrName>
                                        </p:attrNameLst>
                                      </p:cBhvr>
                                      <p:tavLst>
                                        <p:tav tm="0">
                                          <p:val>
                                            <p:strVal val="0-#ppt_w/2"/>
                                          </p:val>
                                        </p:tav>
                                        <p:tav tm="100000">
                                          <p:val>
                                            <p:strVal val="#ppt_x"/>
                                          </p:val>
                                        </p:tav>
                                      </p:tavLst>
                                    </p:anim>
                                    <p:anim calcmode="lin" valueType="num">
                                      <p:cBhvr additive="base">
                                        <p:cTn id="90" dur="500" fill="hold"/>
                                        <p:tgtEl>
                                          <p:spTgt spid="25"/>
                                        </p:tgtEl>
                                        <p:attrNameLst>
                                          <p:attrName>ppt_y</p:attrName>
                                        </p:attrNameLst>
                                      </p:cBhvr>
                                      <p:tavLst>
                                        <p:tav tm="0">
                                          <p:val>
                                            <p:strVal val="#ppt_y"/>
                                          </p:val>
                                        </p:tav>
                                        <p:tav tm="100000">
                                          <p:val>
                                            <p:strVal val="#ppt_y"/>
                                          </p:val>
                                        </p:tav>
                                      </p:tavLst>
                                    </p:anim>
                                  </p:childTnLst>
                                </p:cTn>
                              </p:par>
                              <p:par>
                                <p:cTn id="91" presetID="2" presetClass="entr" presetSubtype="8" fill="hold" grpId="0" nodeType="with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additive="base">
                                        <p:cTn id="93" dur="500" fill="hold"/>
                                        <p:tgtEl>
                                          <p:spTgt spid="26"/>
                                        </p:tgtEl>
                                        <p:attrNameLst>
                                          <p:attrName>ppt_x</p:attrName>
                                        </p:attrNameLst>
                                      </p:cBhvr>
                                      <p:tavLst>
                                        <p:tav tm="0">
                                          <p:val>
                                            <p:strVal val="0-#ppt_w/2"/>
                                          </p:val>
                                        </p:tav>
                                        <p:tav tm="100000">
                                          <p:val>
                                            <p:strVal val="#ppt_x"/>
                                          </p:val>
                                        </p:tav>
                                      </p:tavLst>
                                    </p:anim>
                                    <p:anim calcmode="lin" valueType="num">
                                      <p:cBhvr additive="base">
                                        <p:cTn id="94" dur="500" fill="hold"/>
                                        <p:tgtEl>
                                          <p:spTgt spid="26"/>
                                        </p:tgtEl>
                                        <p:attrNameLst>
                                          <p:attrName>ppt_y</p:attrName>
                                        </p:attrNameLst>
                                      </p:cBhvr>
                                      <p:tavLst>
                                        <p:tav tm="0">
                                          <p:val>
                                            <p:strVal val="#ppt_y"/>
                                          </p:val>
                                        </p:tav>
                                        <p:tav tm="100000">
                                          <p:val>
                                            <p:strVal val="#ppt_y"/>
                                          </p:val>
                                        </p:tav>
                                      </p:tavLst>
                                    </p:anim>
                                  </p:childTnLst>
                                </p:cTn>
                              </p:par>
                              <p:par>
                                <p:cTn id="95" presetID="2" presetClass="entr" presetSubtype="8" fill="hold" grpId="0" nodeType="with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0-#ppt_w/2"/>
                                          </p:val>
                                        </p:tav>
                                        <p:tav tm="100000">
                                          <p:val>
                                            <p:strVal val="#ppt_x"/>
                                          </p:val>
                                        </p:tav>
                                      </p:tavLst>
                                    </p:anim>
                                    <p:anim calcmode="lin" valueType="num">
                                      <p:cBhvr additive="base">
                                        <p:cTn id="98" dur="500" fill="hold"/>
                                        <p:tgtEl>
                                          <p:spTgt spid="27"/>
                                        </p:tgtEl>
                                        <p:attrNameLst>
                                          <p:attrName>ppt_y</p:attrName>
                                        </p:attrNameLst>
                                      </p:cBhvr>
                                      <p:tavLst>
                                        <p:tav tm="0">
                                          <p:val>
                                            <p:strVal val="#ppt_y"/>
                                          </p:val>
                                        </p:tav>
                                        <p:tav tm="100000">
                                          <p:val>
                                            <p:strVal val="#ppt_y"/>
                                          </p:val>
                                        </p:tav>
                                      </p:tavLst>
                                    </p:anim>
                                  </p:childTnLst>
                                </p:cTn>
                              </p:par>
                              <p:par>
                                <p:cTn id="99" presetID="2" presetClass="entr" presetSubtype="8"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additive="base">
                                        <p:cTn id="101" dur="500" fill="hold"/>
                                        <p:tgtEl>
                                          <p:spTgt spid="28"/>
                                        </p:tgtEl>
                                        <p:attrNameLst>
                                          <p:attrName>ppt_x</p:attrName>
                                        </p:attrNameLst>
                                      </p:cBhvr>
                                      <p:tavLst>
                                        <p:tav tm="0">
                                          <p:val>
                                            <p:strVal val="0-#ppt_w/2"/>
                                          </p:val>
                                        </p:tav>
                                        <p:tav tm="100000">
                                          <p:val>
                                            <p:strVal val="#ppt_x"/>
                                          </p:val>
                                        </p:tav>
                                      </p:tavLst>
                                    </p:anim>
                                    <p:anim calcmode="lin" valueType="num">
                                      <p:cBhvr additive="base">
                                        <p:cTn id="102" dur="500" fill="hold"/>
                                        <p:tgtEl>
                                          <p:spTgt spid="28"/>
                                        </p:tgtEl>
                                        <p:attrNameLst>
                                          <p:attrName>ppt_y</p:attrName>
                                        </p:attrNameLst>
                                      </p:cBhvr>
                                      <p:tavLst>
                                        <p:tav tm="0">
                                          <p:val>
                                            <p:strVal val="#ppt_y"/>
                                          </p:val>
                                        </p:tav>
                                        <p:tav tm="100000">
                                          <p:val>
                                            <p:strVal val="#ppt_y"/>
                                          </p:val>
                                        </p:tav>
                                      </p:tavLst>
                                    </p:anim>
                                  </p:childTnLst>
                                </p:cTn>
                              </p:par>
                              <p:par>
                                <p:cTn id="103" presetID="2" presetClass="entr" presetSubtype="8" fill="hold" grpId="0" nodeType="withEffect">
                                  <p:stCondLst>
                                    <p:cond delay="0"/>
                                  </p:stCondLst>
                                  <p:childTnLst>
                                    <p:set>
                                      <p:cBhvr>
                                        <p:cTn id="104" dur="1" fill="hold">
                                          <p:stCondLst>
                                            <p:cond delay="0"/>
                                          </p:stCondLst>
                                        </p:cTn>
                                        <p:tgtEl>
                                          <p:spTgt spid="29"/>
                                        </p:tgtEl>
                                        <p:attrNameLst>
                                          <p:attrName>style.visibility</p:attrName>
                                        </p:attrNameLst>
                                      </p:cBhvr>
                                      <p:to>
                                        <p:strVal val="visible"/>
                                      </p:to>
                                    </p:set>
                                    <p:anim calcmode="lin" valueType="num">
                                      <p:cBhvr additive="base">
                                        <p:cTn id="105" dur="500" fill="hold"/>
                                        <p:tgtEl>
                                          <p:spTgt spid="29"/>
                                        </p:tgtEl>
                                        <p:attrNameLst>
                                          <p:attrName>ppt_x</p:attrName>
                                        </p:attrNameLst>
                                      </p:cBhvr>
                                      <p:tavLst>
                                        <p:tav tm="0">
                                          <p:val>
                                            <p:strVal val="0-#ppt_w/2"/>
                                          </p:val>
                                        </p:tav>
                                        <p:tav tm="100000">
                                          <p:val>
                                            <p:strVal val="#ppt_x"/>
                                          </p:val>
                                        </p:tav>
                                      </p:tavLst>
                                    </p:anim>
                                    <p:anim calcmode="lin" valueType="num">
                                      <p:cBhvr additive="base">
                                        <p:cTn id="106" dur="500" fill="hold"/>
                                        <p:tgtEl>
                                          <p:spTgt spid="29"/>
                                        </p:tgtEl>
                                        <p:attrNameLst>
                                          <p:attrName>ppt_y</p:attrName>
                                        </p:attrNameLst>
                                      </p:cBhvr>
                                      <p:tavLst>
                                        <p:tav tm="0">
                                          <p:val>
                                            <p:strVal val="#ppt_y"/>
                                          </p:val>
                                        </p:tav>
                                        <p:tav tm="100000">
                                          <p:val>
                                            <p:strVal val="#ppt_y"/>
                                          </p:val>
                                        </p:tav>
                                      </p:tavLst>
                                    </p:anim>
                                  </p:childTnLst>
                                </p:cTn>
                              </p:par>
                              <p:par>
                                <p:cTn id="107" presetID="2" presetClass="entr" presetSubtype="8" fill="hold" grpId="0" nodeType="withEffect">
                                  <p:stCondLst>
                                    <p:cond delay="0"/>
                                  </p:stCondLst>
                                  <p:childTnLst>
                                    <p:set>
                                      <p:cBhvr>
                                        <p:cTn id="108" dur="1" fill="hold">
                                          <p:stCondLst>
                                            <p:cond delay="0"/>
                                          </p:stCondLst>
                                        </p:cTn>
                                        <p:tgtEl>
                                          <p:spTgt spid="30"/>
                                        </p:tgtEl>
                                        <p:attrNameLst>
                                          <p:attrName>style.visibility</p:attrName>
                                        </p:attrNameLst>
                                      </p:cBhvr>
                                      <p:to>
                                        <p:strVal val="visible"/>
                                      </p:to>
                                    </p:set>
                                    <p:anim calcmode="lin" valueType="num">
                                      <p:cBhvr additive="base">
                                        <p:cTn id="109" dur="500" fill="hold"/>
                                        <p:tgtEl>
                                          <p:spTgt spid="30"/>
                                        </p:tgtEl>
                                        <p:attrNameLst>
                                          <p:attrName>ppt_x</p:attrName>
                                        </p:attrNameLst>
                                      </p:cBhvr>
                                      <p:tavLst>
                                        <p:tav tm="0">
                                          <p:val>
                                            <p:strVal val="0-#ppt_w/2"/>
                                          </p:val>
                                        </p:tav>
                                        <p:tav tm="100000">
                                          <p:val>
                                            <p:strVal val="#ppt_x"/>
                                          </p:val>
                                        </p:tav>
                                      </p:tavLst>
                                    </p:anim>
                                    <p:anim calcmode="lin" valueType="num">
                                      <p:cBhvr additive="base">
                                        <p:cTn id="110" dur="500" fill="hold"/>
                                        <p:tgtEl>
                                          <p:spTgt spid="30"/>
                                        </p:tgtEl>
                                        <p:attrNameLst>
                                          <p:attrName>ppt_y</p:attrName>
                                        </p:attrNameLst>
                                      </p:cBhvr>
                                      <p:tavLst>
                                        <p:tav tm="0">
                                          <p:val>
                                            <p:strVal val="#ppt_y"/>
                                          </p:val>
                                        </p:tav>
                                        <p:tav tm="100000">
                                          <p:val>
                                            <p:strVal val="#ppt_y"/>
                                          </p:val>
                                        </p:tav>
                                      </p:tavLst>
                                    </p:anim>
                                  </p:childTnLst>
                                </p:cTn>
                              </p:par>
                              <p:par>
                                <p:cTn id="111" presetID="2" presetClass="entr" presetSubtype="8" fill="hold" grpId="0" nodeType="withEffect">
                                  <p:stCondLst>
                                    <p:cond delay="0"/>
                                  </p:stCondLst>
                                  <p:childTnLst>
                                    <p:set>
                                      <p:cBhvr>
                                        <p:cTn id="112" dur="1" fill="hold">
                                          <p:stCondLst>
                                            <p:cond delay="0"/>
                                          </p:stCondLst>
                                        </p:cTn>
                                        <p:tgtEl>
                                          <p:spTgt spid="31"/>
                                        </p:tgtEl>
                                        <p:attrNameLst>
                                          <p:attrName>style.visibility</p:attrName>
                                        </p:attrNameLst>
                                      </p:cBhvr>
                                      <p:to>
                                        <p:strVal val="visible"/>
                                      </p:to>
                                    </p:set>
                                    <p:anim calcmode="lin" valueType="num">
                                      <p:cBhvr additive="base">
                                        <p:cTn id="113" dur="500" fill="hold"/>
                                        <p:tgtEl>
                                          <p:spTgt spid="31"/>
                                        </p:tgtEl>
                                        <p:attrNameLst>
                                          <p:attrName>ppt_x</p:attrName>
                                        </p:attrNameLst>
                                      </p:cBhvr>
                                      <p:tavLst>
                                        <p:tav tm="0">
                                          <p:val>
                                            <p:strVal val="0-#ppt_w/2"/>
                                          </p:val>
                                        </p:tav>
                                        <p:tav tm="100000">
                                          <p:val>
                                            <p:strVal val="#ppt_x"/>
                                          </p:val>
                                        </p:tav>
                                      </p:tavLst>
                                    </p:anim>
                                    <p:anim calcmode="lin" valueType="num">
                                      <p:cBhvr additive="base">
                                        <p:cTn id="114" dur="500" fill="hold"/>
                                        <p:tgtEl>
                                          <p:spTgt spid="31"/>
                                        </p:tgtEl>
                                        <p:attrNameLst>
                                          <p:attrName>ppt_y</p:attrName>
                                        </p:attrNameLst>
                                      </p:cBhvr>
                                      <p:tavLst>
                                        <p:tav tm="0">
                                          <p:val>
                                            <p:strVal val="#ppt_y"/>
                                          </p:val>
                                        </p:tav>
                                        <p:tav tm="100000">
                                          <p:val>
                                            <p:strVal val="#ppt_y"/>
                                          </p:val>
                                        </p:tav>
                                      </p:tavLst>
                                    </p:anim>
                                  </p:childTnLst>
                                </p:cTn>
                              </p:par>
                              <p:par>
                                <p:cTn id="115" presetID="2" presetClass="entr" presetSubtype="8"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additive="base">
                                        <p:cTn id="117" dur="500" fill="hold"/>
                                        <p:tgtEl>
                                          <p:spTgt spid="32"/>
                                        </p:tgtEl>
                                        <p:attrNameLst>
                                          <p:attrName>ppt_x</p:attrName>
                                        </p:attrNameLst>
                                      </p:cBhvr>
                                      <p:tavLst>
                                        <p:tav tm="0">
                                          <p:val>
                                            <p:strVal val="0-#ppt_w/2"/>
                                          </p:val>
                                        </p:tav>
                                        <p:tav tm="100000">
                                          <p:val>
                                            <p:strVal val="#ppt_x"/>
                                          </p:val>
                                        </p:tav>
                                      </p:tavLst>
                                    </p:anim>
                                    <p:anim calcmode="lin" valueType="num">
                                      <p:cBhvr additive="base">
                                        <p:cTn id="118" dur="500" fill="hold"/>
                                        <p:tgtEl>
                                          <p:spTgt spid="32"/>
                                        </p:tgtEl>
                                        <p:attrNameLst>
                                          <p:attrName>ppt_y</p:attrName>
                                        </p:attrNameLst>
                                      </p:cBhvr>
                                      <p:tavLst>
                                        <p:tav tm="0">
                                          <p:val>
                                            <p:strVal val="#ppt_y"/>
                                          </p:val>
                                        </p:tav>
                                        <p:tav tm="100000">
                                          <p:val>
                                            <p:strVal val="#ppt_y"/>
                                          </p:val>
                                        </p:tav>
                                      </p:tavLst>
                                    </p:anim>
                                  </p:childTnLst>
                                </p:cTn>
                              </p:par>
                              <p:par>
                                <p:cTn id="119" presetID="2" presetClass="entr" presetSubtype="8" fill="hold" grpId="0" nodeType="withEffect">
                                  <p:stCondLst>
                                    <p:cond delay="0"/>
                                  </p:stCondLst>
                                  <p:childTnLst>
                                    <p:set>
                                      <p:cBhvr>
                                        <p:cTn id="120" dur="1" fill="hold">
                                          <p:stCondLst>
                                            <p:cond delay="0"/>
                                          </p:stCondLst>
                                        </p:cTn>
                                        <p:tgtEl>
                                          <p:spTgt spid="33"/>
                                        </p:tgtEl>
                                        <p:attrNameLst>
                                          <p:attrName>style.visibility</p:attrName>
                                        </p:attrNameLst>
                                      </p:cBhvr>
                                      <p:to>
                                        <p:strVal val="visible"/>
                                      </p:to>
                                    </p:set>
                                    <p:anim calcmode="lin" valueType="num">
                                      <p:cBhvr additive="base">
                                        <p:cTn id="121" dur="500" fill="hold"/>
                                        <p:tgtEl>
                                          <p:spTgt spid="33"/>
                                        </p:tgtEl>
                                        <p:attrNameLst>
                                          <p:attrName>ppt_x</p:attrName>
                                        </p:attrNameLst>
                                      </p:cBhvr>
                                      <p:tavLst>
                                        <p:tav tm="0">
                                          <p:val>
                                            <p:strVal val="0-#ppt_w/2"/>
                                          </p:val>
                                        </p:tav>
                                        <p:tav tm="100000">
                                          <p:val>
                                            <p:strVal val="#ppt_x"/>
                                          </p:val>
                                        </p:tav>
                                      </p:tavLst>
                                    </p:anim>
                                    <p:anim calcmode="lin" valueType="num">
                                      <p:cBhvr additive="base">
                                        <p:cTn id="122" dur="500" fill="hold"/>
                                        <p:tgtEl>
                                          <p:spTgt spid="33"/>
                                        </p:tgtEl>
                                        <p:attrNameLst>
                                          <p:attrName>ppt_y</p:attrName>
                                        </p:attrNameLst>
                                      </p:cBhvr>
                                      <p:tavLst>
                                        <p:tav tm="0">
                                          <p:val>
                                            <p:strVal val="#ppt_y"/>
                                          </p:val>
                                        </p:tav>
                                        <p:tav tm="100000">
                                          <p:val>
                                            <p:strVal val="#ppt_y"/>
                                          </p:val>
                                        </p:tav>
                                      </p:tavLst>
                                    </p:anim>
                                  </p:childTnLst>
                                </p:cTn>
                              </p:par>
                              <p:par>
                                <p:cTn id="123" presetID="2" presetClass="entr" presetSubtype="8" fill="hold" grpId="0" nodeType="withEffect">
                                  <p:stCondLst>
                                    <p:cond delay="0"/>
                                  </p:stCondLst>
                                  <p:childTnLst>
                                    <p:set>
                                      <p:cBhvr>
                                        <p:cTn id="124" dur="1" fill="hold">
                                          <p:stCondLst>
                                            <p:cond delay="0"/>
                                          </p:stCondLst>
                                        </p:cTn>
                                        <p:tgtEl>
                                          <p:spTgt spid="34"/>
                                        </p:tgtEl>
                                        <p:attrNameLst>
                                          <p:attrName>style.visibility</p:attrName>
                                        </p:attrNameLst>
                                      </p:cBhvr>
                                      <p:to>
                                        <p:strVal val="visible"/>
                                      </p:to>
                                    </p:set>
                                    <p:anim calcmode="lin" valueType="num">
                                      <p:cBhvr additive="base">
                                        <p:cTn id="125" dur="500" fill="hold"/>
                                        <p:tgtEl>
                                          <p:spTgt spid="34"/>
                                        </p:tgtEl>
                                        <p:attrNameLst>
                                          <p:attrName>ppt_x</p:attrName>
                                        </p:attrNameLst>
                                      </p:cBhvr>
                                      <p:tavLst>
                                        <p:tav tm="0">
                                          <p:val>
                                            <p:strVal val="0-#ppt_w/2"/>
                                          </p:val>
                                        </p:tav>
                                        <p:tav tm="100000">
                                          <p:val>
                                            <p:strVal val="#ppt_x"/>
                                          </p:val>
                                        </p:tav>
                                      </p:tavLst>
                                    </p:anim>
                                    <p:anim calcmode="lin" valueType="num">
                                      <p:cBhvr additive="base">
                                        <p:cTn id="126" dur="500" fill="hold"/>
                                        <p:tgtEl>
                                          <p:spTgt spid="34"/>
                                        </p:tgtEl>
                                        <p:attrNameLst>
                                          <p:attrName>ppt_y</p:attrName>
                                        </p:attrNameLst>
                                      </p:cBhvr>
                                      <p:tavLst>
                                        <p:tav tm="0">
                                          <p:val>
                                            <p:strVal val="#ppt_y"/>
                                          </p:val>
                                        </p:tav>
                                        <p:tav tm="100000">
                                          <p:val>
                                            <p:strVal val="#ppt_y"/>
                                          </p:val>
                                        </p:tav>
                                      </p:tavLst>
                                    </p:anim>
                                  </p:childTnLst>
                                </p:cTn>
                              </p:par>
                              <p:par>
                                <p:cTn id="127" presetID="2" presetClass="entr" presetSubtype="8" fill="hold" grpId="0" nodeType="withEffect">
                                  <p:stCondLst>
                                    <p:cond delay="0"/>
                                  </p:stCondLst>
                                  <p:childTnLst>
                                    <p:set>
                                      <p:cBhvr>
                                        <p:cTn id="128" dur="1" fill="hold">
                                          <p:stCondLst>
                                            <p:cond delay="0"/>
                                          </p:stCondLst>
                                        </p:cTn>
                                        <p:tgtEl>
                                          <p:spTgt spid="35"/>
                                        </p:tgtEl>
                                        <p:attrNameLst>
                                          <p:attrName>style.visibility</p:attrName>
                                        </p:attrNameLst>
                                      </p:cBhvr>
                                      <p:to>
                                        <p:strVal val="visible"/>
                                      </p:to>
                                    </p:set>
                                    <p:anim calcmode="lin" valueType="num">
                                      <p:cBhvr additive="base">
                                        <p:cTn id="129" dur="500" fill="hold"/>
                                        <p:tgtEl>
                                          <p:spTgt spid="35"/>
                                        </p:tgtEl>
                                        <p:attrNameLst>
                                          <p:attrName>ppt_x</p:attrName>
                                        </p:attrNameLst>
                                      </p:cBhvr>
                                      <p:tavLst>
                                        <p:tav tm="0">
                                          <p:val>
                                            <p:strVal val="0-#ppt_w/2"/>
                                          </p:val>
                                        </p:tav>
                                        <p:tav tm="100000">
                                          <p:val>
                                            <p:strVal val="#ppt_x"/>
                                          </p:val>
                                        </p:tav>
                                      </p:tavLst>
                                    </p:anim>
                                    <p:anim calcmode="lin" valueType="num">
                                      <p:cBhvr additive="base">
                                        <p:cTn id="130" dur="500" fill="hold"/>
                                        <p:tgtEl>
                                          <p:spTgt spid="35"/>
                                        </p:tgtEl>
                                        <p:attrNameLst>
                                          <p:attrName>ppt_y</p:attrName>
                                        </p:attrNameLst>
                                      </p:cBhvr>
                                      <p:tavLst>
                                        <p:tav tm="0">
                                          <p:val>
                                            <p:strVal val="#ppt_y"/>
                                          </p:val>
                                        </p:tav>
                                        <p:tav tm="100000">
                                          <p:val>
                                            <p:strVal val="#ppt_y"/>
                                          </p:val>
                                        </p:tav>
                                      </p:tavLst>
                                    </p:anim>
                                  </p:childTnLst>
                                </p:cTn>
                              </p:par>
                              <p:par>
                                <p:cTn id="131" presetID="2" presetClass="entr" presetSubtype="8" fill="hold" grpId="0" nodeType="withEffect">
                                  <p:stCondLst>
                                    <p:cond delay="0"/>
                                  </p:stCondLst>
                                  <p:childTnLst>
                                    <p:set>
                                      <p:cBhvr>
                                        <p:cTn id="132" dur="1" fill="hold">
                                          <p:stCondLst>
                                            <p:cond delay="0"/>
                                          </p:stCondLst>
                                        </p:cTn>
                                        <p:tgtEl>
                                          <p:spTgt spid="36"/>
                                        </p:tgtEl>
                                        <p:attrNameLst>
                                          <p:attrName>style.visibility</p:attrName>
                                        </p:attrNameLst>
                                      </p:cBhvr>
                                      <p:to>
                                        <p:strVal val="visible"/>
                                      </p:to>
                                    </p:set>
                                    <p:anim calcmode="lin" valueType="num">
                                      <p:cBhvr additive="base">
                                        <p:cTn id="133" dur="500" fill="hold"/>
                                        <p:tgtEl>
                                          <p:spTgt spid="36"/>
                                        </p:tgtEl>
                                        <p:attrNameLst>
                                          <p:attrName>ppt_x</p:attrName>
                                        </p:attrNameLst>
                                      </p:cBhvr>
                                      <p:tavLst>
                                        <p:tav tm="0">
                                          <p:val>
                                            <p:strVal val="0-#ppt_w/2"/>
                                          </p:val>
                                        </p:tav>
                                        <p:tav tm="100000">
                                          <p:val>
                                            <p:strVal val="#ppt_x"/>
                                          </p:val>
                                        </p:tav>
                                      </p:tavLst>
                                    </p:anim>
                                    <p:anim calcmode="lin" valueType="num">
                                      <p:cBhvr additive="base">
                                        <p:cTn id="134" dur="500" fill="hold"/>
                                        <p:tgtEl>
                                          <p:spTgt spid="36"/>
                                        </p:tgtEl>
                                        <p:attrNameLst>
                                          <p:attrName>ppt_y</p:attrName>
                                        </p:attrNameLst>
                                      </p:cBhvr>
                                      <p:tavLst>
                                        <p:tav tm="0">
                                          <p:val>
                                            <p:strVal val="#ppt_y"/>
                                          </p:val>
                                        </p:tav>
                                        <p:tav tm="100000">
                                          <p:val>
                                            <p:strVal val="#ppt_y"/>
                                          </p:val>
                                        </p:tav>
                                      </p:tavLst>
                                    </p:anim>
                                  </p:childTnLst>
                                </p:cTn>
                              </p:par>
                              <p:par>
                                <p:cTn id="135" presetID="2" presetClass="entr" presetSubtype="8" fill="hold" grpId="0" nodeType="withEffect">
                                  <p:stCondLst>
                                    <p:cond delay="0"/>
                                  </p:stCondLst>
                                  <p:childTnLst>
                                    <p:set>
                                      <p:cBhvr>
                                        <p:cTn id="136" dur="1" fill="hold">
                                          <p:stCondLst>
                                            <p:cond delay="0"/>
                                          </p:stCondLst>
                                        </p:cTn>
                                        <p:tgtEl>
                                          <p:spTgt spid="37"/>
                                        </p:tgtEl>
                                        <p:attrNameLst>
                                          <p:attrName>style.visibility</p:attrName>
                                        </p:attrNameLst>
                                      </p:cBhvr>
                                      <p:to>
                                        <p:strVal val="visible"/>
                                      </p:to>
                                    </p:set>
                                    <p:anim calcmode="lin" valueType="num">
                                      <p:cBhvr additive="base">
                                        <p:cTn id="137" dur="500" fill="hold"/>
                                        <p:tgtEl>
                                          <p:spTgt spid="37"/>
                                        </p:tgtEl>
                                        <p:attrNameLst>
                                          <p:attrName>ppt_x</p:attrName>
                                        </p:attrNameLst>
                                      </p:cBhvr>
                                      <p:tavLst>
                                        <p:tav tm="0">
                                          <p:val>
                                            <p:strVal val="0-#ppt_w/2"/>
                                          </p:val>
                                        </p:tav>
                                        <p:tav tm="100000">
                                          <p:val>
                                            <p:strVal val="#ppt_x"/>
                                          </p:val>
                                        </p:tav>
                                      </p:tavLst>
                                    </p:anim>
                                    <p:anim calcmode="lin" valueType="num">
                                      <p:cBhvr additive="base">
                                        <p:cTn id="138"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4" fill="hold" grpId="0" nodeType="clickEffect">
                                  <p:stCondLst>
                                    <p:cond delay="0"/>
                                  </p:stCondLst>
                                  <p:childTnLst>
                                    <p:set>
                                      <p:cBhvr>
                                        <p:cTn id="142" dur="1" fill="hold">
                                          <p:stCondLst>
                                            <p:cond delay="0"/>
                                          </p:stCondLst>
                                        </p:cTn>
                                        <p:tgtEl>
                                          <p:spTgt spid="38"/>
                                        </p:tgtEl>
                                        <p:attrNameLst>
                                          <p:attrName>style.visibility</p:attrName>
                                        </p:attrNameLst>
                                      </p:cBhvr>
                                      <p:to>
                                        <p:strVal val="visible"/>
                                      </p:to>
                                    </p:set>
                                    <p:anim calcmode="lin" valueType="num">
                                      <p:cBhvr additive="base">
                                        <p:cTn id="143" dur="500" fill="hold"/>
                                        <p:tgtEl>
                                          <p:spTgt spid="38"/>
                                        </p:tgtEl>
                                        <p:attrNameLst>
                                          <p:attrName>ppt_x</p:attrName>
                                        </p:attrNameLst>
                                      </p:cBhvr>
                                      <p:tavLst>
                                        <p:tav tm="0">
                                          <p:val>
                                            <p:strVal val="#ppt_x"/>
                                          </p:val>
                                        </p:tav>
                                        <p:tav tm="100000">
                                          <p:val>
                                            <p:strVal val="#ppt_x"/>
                                          </p:val>
                                        </p:tav>
                                      </p:tavLst>
                                    </p:anim>
                                    <p:anim calcmode="lin" valueType="num">
                                      <p:cBhvr additive="base">
                                        <p:cTn id="144" dur="500" fill="hold"/>
                                        <p:tgtEl>
                                          <p:spTgt spid="38"/>
                                        </p:tgtEl>
                                        <p:attrNameLst>
                                          <p:attrName>ppt_y</p:attrName>
                                        </p:attrNameLst>
                                      </p:cBhvr>
                                      <p:tavLst>
                                        <p:tav tm="0">
                                          <p:val>
                                            <p:strVal val="1+#ppt_h/2"/>
                                          </p:val>
                                        </p:tav>
                                        <p:tav tm="100000">
                                          <p:val>
                                            <p:strVal val="#ppt_y"/>
                                          </p:val>
                                        </p:tav>
                                      </p:tavLst>
                                    </p:anim>
                                  </p:childTnLst>
                                </p:cTn>
                              </p:par>
                              <p:par>
                                <p:cTn id="145" presetID="2" presetClass="entr" presetSubtype="4" fill="hold" grpId="0" nodeType="withEffect">
                                  <p:stCondLst>
                                    <p:cond delay="0"/>
                                  </p:stCondLst>
                                  <p:childTnLst>
                                    <p:set>
                                      <p:cBhvr>
                                        <p:cTn id="146" dur="1" fill="hold">
                                          <p:stCondLst>
                                            <p:cond delay="0"/>
                                          </p:stCondLst>
                                        </p:cTn>
                                        <p:tgtEl>
                                          <p:spTgt spid="39"/>
                                        </p:tgtEl>
                                        <p:attrNameLst>
                                          <p:attrName>style.visibility</p:attrName>
                                        </p:attrNameLst>
                                      </p:cBhvr>
                                      <p:to>
                                        <p:strVal val="visible"/>
                                      </p:to>
                                    </p:set>
                                    <p:anim calcmode="lin" valueType="num">
                                      <p:cBhvr additive="base">
                                        <p:cTn id="147" dur="500" fill="hold"/>
                                        <p:tgtEl>
                                          <p:spTgt spid="39"/>
                                        </p:tgtEl>
                                        <p:attrNameLst>
                                          <p:attrName>ppt_x</p:attrName>
                                        </p:attrNameLst>
                                      </p:cBhvr>
                                      <p:tavLst>
                                        <p:tav tm="0">
                                          <p:val>
                                            <p:strVal val="#ppt_x"/>
                                          </p:val>
                                        </p:tav>
                                        <p:tav tm="100000">
                                          <p:val>
                                            <p:strVal val="#ppt_x"/>
                                          </p:val>
                                        </p:tav>
                                      </p:tavLst>
                                    </p:anim>
                                    <p:anim calcmode="lin" valueType="num">
                                      <p:cBhvr additive="base">
                                        <p:cTn id="14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p:bldP spid="9" grpId="0" animBg="1"/>
      <p:bldP spid="10" grpId="0"/>
      <p:bldP spid="11" grpId="0"/>
      <p:bldP spid="12" grpId="0" animBg="1"/>
      <p:bldP spid="13" grpId="0"/>
      <p:bldP spid="14" grpId="0"/>
      <p:bldP spid="15" grpId="0" animBg="1"/>
      <p:bldP spid="16" grpId="0"/>
      <p:bldP spid="17" grpId="0"/>
      <p:bldP spid="18" grpId="0" animBg="1"/>
      <p:bldP spid="19" grpId="0"/>
      <p:bldP spid="20" grpId="0"/>
      <p:bldP spid="21" grpId="0" animBg="1"/>
      <p:bldP spid="22" grpId="0"/>
      <p:bldP spid="23" grpId="0"/>
      <p:bldP spid="24" grpId="0" animBg="1"/>
      <p:bldP spid="25" grpId="0"/>
      <p:bldP spid="26" grpId="0" animBg="1"/>
      <p:bldP spid="27" grpId="0"/>
      <p:bldP spid="28" grpId="0"/>
      <p:bldP spid="29" grpId="0" animBg="1"/>
      <p:bldP spid="30" grpId="0"/>
      <p:bldP spid="31" grpId="0"/>
      <p:bldP spid="32" grpId="0" animBg="1"/>
      <p:bldP spid="33" grpId="0"/>
      <p:bldP spid="34" grpId="0"/>
      <p:bldP spid="35" grpId="0" animBg="1"/>
      <p:bldP spid="36" grpId="0"/>
      <p:bldP spid="37" grpId="0"/>
      <p:bldP spid="38" grpId="0" animBg="1"/>
      <p:bldP spid="3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6F2"/>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8229600" cy="237744"/>
          </a:xfrm>
          <a:prstGeom prst="rect">
            <a:avLst/>
          </a:prstGeom>
          <a:noFill/>
        </p:spPr>
        <p:txBody>
          <a:bodyPr wrap="square" lIns="0" tIns="0" rIns="0" bIns="0" anchor="t">
            <a:spAutoFit/>
          </a:bodyPr>
          <a:lstStyle/>
          <a:p>
            <a:pPr algn="l">
              <a:lnSpc>
                <a:spcPct val="100000"/>
              </a:lnSpc>
              <a:spcAft>
                <a:spcPts val="0"/>
              </a:spcAft>
            </a:pPr>
            <a:r>
              <a:rPr sz="1100" b="1" i="0">
                <a:solidFill>
                  <a:srgbClr val="1B2A4A"/>
                </a:solidFill>
                <a:latin typeface="Calibri"/>
              </a:rPr>
              <a:t>THE TECHNOLOGY</a:t>
            </a:r>
          </a:p>
        </p:txBody>
      </p:sp>
      <p:sp>
        <p:nvSpPr>
          <p:cNvPr id="3" name="TextBox 2"/>
          <p:cNvSpPr txBox="1"/>
          <p:nvPr/>
        </p:nvSpPr>
        <p:spPr>
          <a:xfrm>
            <a:off x="457200" y="566928"/>
            <a:ext cx="8229600" cy="566928"/>
          </a:xfrm>
          <a:prstGeom prst="rect">
            <a:avLst/>
          </a:prstGeom>
          <a:noFill/>
        </p:spPr>
        <p:txBody>
          <a:bodyPr wrap="square" lIns="0" tIns="0" rIns="0" bIns="0" anchor="t">
            <a:spAutoFit/>
          </a:bodyPr>
          <a:lstStyle/>
          <a:p>
            <a:pPr algn="l">
              <a:lnSpc>
                <a:spcPct val="100000"/>
              </a:lnSpc>
              <a:spcAft>
                <a:spcPts val="0"/>
              </a:spcAft>
            </a:pPr>
            <a:r>
              <a:rPr sz="2700" b="1" i="0">
                <a:solidFill>
                  <a:srgbClr val="1B2A4A"/>
                </a:solidFill>
                <a:latin typeface="Calibri"/>
              </a:rPr>
              <a:t>The Toolkit That Just Became Available</a:t>
            </a:r>
          </a:p>
        </p:txBody>
      </p:sp>
      <p:sp>
        <p:nvSpPr>
          <p:cNvPr id="4" name="Rectangle 3"/>
          <p:cNvSpPr/>
          <p:nvPr/>
        </p:nvSpPr>
        <p:spPr>
          <a:xfrm>
            <a:off x="457200" y="1170432"/>
            <a:ext cx="822960" cy="32004"/>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5" name="Rectangle 4"/>
          <p:cNvSpPr/>
          <p:nvPr/>
        </p:nvSpPr>
        <p:spPr>
          <a:xfrm>
            <a:off x="45720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Rectangle 5"/>
          <p:cNvSpPr/>
          <p:nvPr/>
        </p:nvSpPr>
        <p:spPr>
          <a:xfrm>
            <a:off x="457200" y="1353312"/>
            <a:ext cx="50292" cy="1298448"/>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7" name="TextBox 6"/>
          <p:cNvSpPr txBox="1"/>
          <p:nvPr/>
        </p:nvSpPr>
        <p:spPr>
          <a:xfrm>
            <a:off x="694944" y="1517904"/>
            <a:ext cx="2103120" cy="274320"/>
          </a:xfrm>
          <a:prstGeom prst="rect">
            <a:avLst/>
          </a:prstGeom>
          <a:noFill/>
        </p:spPr>
        <p:txBody>
          <a:bodyPr wrap="square" lIns="0" tIns="0" rIns="0" bIns="0" anchor="t">
            <a:spAutoFit/>
          </a:bodyPr>
          <a:lstStyle/>
          <a:p>
            <a:pPr algn="l">
              <a:lnSpc>
                <a:spcPct val="100000"/>
              </a:lnSpc>
              <a:spcAft>
                <a:spcPts val="0"/>
              </a:spcAft>
            </a:pPr>
            <a:r>
              <a:rPr sz="1350" b="1" i="0">
                <a:solidFill>
                  <a:srgbClr val="1B2A4A"/>
                </a:solidFill>
                <a:latin typeface="Calibri"/>
              </a:rPr>
              <a:t>reZEN</a:t>
            </a:r>
          </a:p>
        </p:txBody>
      </p:sp>
      <p:sp>
        <p:nvSpPr>
          <p:cNvPr id="8" name="TextBox 7"/>
          <p:cNvSpPr txBox="1"/>
          <p:nvPr/>
        </p:nvSpPr>
        <p:spPr>
          <a:xfrm>
            <a:off x="694944" y="1865376"/>
            <a:ext cx="2103120" cy="694944"/>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The backbone. Listings, transactions, documents, commission disbursements, and cap tracking in one place.</a:t>
            </a:r>
          </a:p>
        </p:txBody>
      </p:sp>
      <p:sp>
        <p:nvSpPr>
          <p:cNvPr id="9" name="Rectangle 8"/>
          <p:cNvSpPr/>
          <p:nvPr/>
        </p:nvSpPr>
        <p:spPr>
          <a:xfrm>
            <a:off x="329184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0" name="Rectangle 9"/>
          <p:cNvSpPr/>
          <p:nvPr/>
        </p:nvSpPr>
        <p:spPr>
          <a:xfrm>
            <a:off x="3291840" y="1353312"/>
            <a:ext cx="50292" cy="1298448"/>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1" name="TextBox 10"/>
          <p:cNvSpPr txBox="1"/>
          <p:nvPr/>
        </p:nvSpPr>
        <p:spPr>
          <a:xfrm>
            <a:off x="3529584" y="1517904"/>
            <a:ext cx="2103120" cy="274320"/>
          </a:xfrm>
          <a:prstGeom prst="rect">
            <a:avLst/>
          </a:prstGeom>
          <a:noFill/>
        </p:spPr>
        <p:txBody>
          <a:bodyPr wrap="square" lIns="0" tIns="0" rIns="0" bIns="0" anchor="t">
            <a:spAutoFit/>
          </a:bodyPr>
          <a:lstStyle/>
          <a:p>
            <a:pPr algn="l">
              <a:lnSpc>
                <a:spcPct val="100000"/>
              </a:lnSpc>
              <a:spcAft>
                <a:spcPts val="0"/>
              </a:spcAft>
            </a:pPr>
            <a:r>
              <a:rPr sz="1350" b="1" i="0">
                <a:solidFill>
                  <a:srgbClr val="1B2A4A"/>
                </a:solidFill>
                <a:latin typeface="Calibri"/>
              </a:rPr>
              <a:t>Leo CoPilot</a:t>
            </a:r>
          </a:p>
        </p:txBody>
      </p:sp>
      <p:sp>
        <p:nvSpPr>
          <p:cNvPr id="12" name="TextBox 11"/>
          <p:cNvSpPr txBox="1"/>
          <p:nvPr/>
        </p:nvSpPr>
        <p:spPr>
          <a:xfrm>
            <a:off x="3529584" y="1865376"/>
            <a:ext cx="2103120" cy="694944"/>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AI command center launched in 2023. Scans documents and flags errors before they reach your broker.</a:t>
            </a:r>
          </a:p>
        </p:txBody>
      </p:sp>
      <p:sp>
        <p:nvSpPr>
          <p:cNvPr id="13" name="Rectangle 12"/>
          <p:cNvSpPr/>
          <p:nvPr/>
        </p:nvSpPr>
        <p:spPr>
          <a:xfrm>
            <a:off x="6126480" y="135331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4" name="Rectangle 13"/>
          <p:cNvSpPr/>
          <p:nvPr/>
        </p:nvSpPr>
        <p:spPr>
          <a:xfrm>
            <a:off x="6126480" y="1353312"/>
            <a:ext cx="50292" cy="1298448"/>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6364224" y="1517904"/>
            <a:ext cx="2103120" cy="274320"/>
          </a:xfrm>
          <a:prstGeom prst="rect">
            <a:avLst/>
          </a:prstGeom>
          <a:noFill/>
        </p:spPr>
        <p:txBody>
          <a:bodyPr wrap="square" lIns="0" tIns="0" rIns="0" bIns="0" anchor="t">
            <a:spAutoFit/>
          </a:bodyPr>
          <a:lstStyle/>
          <a:p>
            <a:pPr algn="l">
              <a:lnSpc>
                <a:spcPct val="100000"/>
              </a:lnSpc>
              <a:spcAft>
                <a:spcPts val="0"/>
              </a:spcAft>
            </a:pPr>
            <a:r>
              <a:rPr sz="1350" b="1" i="0">
                <a:solidFill>
                  <a:srgbClr val="1B2A4A"/>
                </a:solidFill>
                <a:latin typeface="Calibri"/>
              </a:rPr>
              <a:t>HeyLeo</a:t>
            </a:r>
          </a:p>
        </p:txBody>
      </p:sp>
      <p:sp>
        <p:nvSpPr>
          <p:cNvPr id="16" name="TextBox 15"/>
          <p:cNvSpPr txBox="1"/>
          <p:nvPr/>
        </p:nvSpPr>
        <p:spPr>
          <a:xfrm>
            <a:off x="6364224" y="1865376"/>
            <a:ext cx="2103120" cy="694944"/>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AI-powered consumer home search, in beta since March 2026. Built to engage and nurture web leads.</a:t>
            </a:r>
          </a:p>
        </p:txBody>
      </p:sp>
      <p:sp>
        <p:nvSpPr>
          <p:cNvPr id="17" name="Rectangle 16"/>
          <p:cNvSpPr/>
          <p:nvPr/>
        </p:nvSpPr>
        <p:spPr>
          <a:xfrm>
            <a:off x="45720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8" name="Rectangle 17"/>
          <p:cNvSpPr/>
          <p:nvPr/>
        </p:nvSpPr>
        <p:spPr>
          <a:xfrm>
            <a:off x="457200" y="2816352"/>
            <a:ext cx="50292" cy="1298448"/>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9" name="TextBox 18"/>
          <p:cNvSpPr txBox="1"/>
          <p:nvPr/>
        </p:nvSpPr>
        <p:spPr>
          <a:xfrm>
            <a:off x="694944" y="2980944"/>
            <a:ext cx="2103120" cy="274320"/>
          </a:xfrm>
          <a:prstGeom prst="rect">
            <a:avLst/>
          </a:prstGeom>
          <a:noFill/>
        </p:spPr>
        <p:txBody>
          <a:bodyPr wrap="square" lIns="0" tIns="0" rIns="0" bIns="0" anchor="t">
            <a:spAutoFit/>
          </a:bodyPr>
          <a:lstStyle/>
          <a:p>
            <a:pPr algn="l">
              <a:lnSpc>
                <a:spcPct val="100000"/>
              </a:lnSpc>
              <a:spcAft>
                <a:spcPts val="0"/>
              </a:spcAft>
            </a:pPr>
            <a:r>
              <a:rPr sz="1350" b="1" i="0">
                <a:solidFill>
                  <a:srgbClr val="1B2A4A"/>
                </a:solidFill>
                <a:latin typeface="Calibri"/>
              </a:rPr>
              <a:t>Leo AiRM</a:t>
            </a:r>
          </a:p>
        </p:txBody>
      </p:sp>
      <p:sp>
        <p:nvSpPr>
          <p:cNvPr id="20" name="TextBox 19"/>
          <p:cNvSpPr txBox="1"/>
          <p:nvPr/>
        </p:nvSpPr>
        <p:spPr>
          <a:xfrm>
            <a:off x="694944" y="3328416"/>
            <a:ext cx="2103120" cy="694944"/>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AI client concierge — relationship management that works the database instead of just storing it.</a:t>
            </a:r>
          </a:p>
        </p:txBody>
      </p:sp>
      <p:sp>
        <p:nvSpPr>
          <p:cNvPr id="21" name="Rectangle 20"/>
          <p:cNvSpPr/>
          <p:nvPr/>
        </p:nvSpPr>
        <p:spPr>
          <a:xfrm>
            <a:off x="329184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2" name="Rectangle 21"/>
          <p:cNvSpPr/>
          <p:nvPr/>
        </p:nvSpPr>
        <p:spPr>
          <a:xfrm>
            <a:off x="3291840" y="2816352"/>
            <a:ext cx="50292" cy="1298448"/>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3" name="TextBox 22"/>
          <p:cNvSpPr txBox="1"/>
          <p:nvPr/>
        </p:nvSpPr>
        <p:spPr>
          <a:xfrm>
            <a:off x="3529584" y="2980944"/>
            <a:ext cx="2103120" cy="274320"/>
          </a:xfrm>
          <a:prstGeom prst="rect">
            <a:avLst/>
          </a:prstGeom>
          <a:noFill/>
        </p:spPr>
        <p:txBody>
          <a:bodyPr wrap="square" lIns="0" tIns="0" rIns="0" bIns="0" anchor="t">
            <a:spAutoFit/>
          </a:bodyPr>
          <a:lstStyle/>
          <a:p>
            <a:pPr algn="l">
              <a:lnSpc>
                <a:spcPct val="100000"/>
              </a:lnSpc>
              <a:spcAft>
                <a:spcPts val="0"/>
              </a:spcAft>
            </a:pPr>
            <a:r>
              <a:rPr sz="1350" b="1" i="0">
                <a:solidFill>
                  <a:srgbClr val="1B2A4A"/>
                </a:solidFill>
                <a:latin typeface="Calibri"/>
              </a:rPr>
              <a:t>Real Wallet</a:t>
            </a:r>
          </a:p>
        </p:txBody>
      </p:sp>
      <p:sp>
        <p:nvSpPr>
          <p:cNvPr id="24" name="TextBox 23"/>
          <p:cNvSpPr txBox="1"/>
          <p:nvPr/>
        </p:nvSpPr>
        <p:spPr>
          <a:xfrm>
            <a:off x="3529584" y="3328416"/>
            <a:ext cx="2103120" cy="694944"/>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Business checking, debit, rewards against brokerage fees, and lines of credit against your pipeline.</a:t>
            </a:r>
          </a:p>
        </p:txBody>
      </p:sp>
      <p:sp>
        <p:nvSpPr>
          <p:cNvPr id="25" name="Rectangle 24"/>
          <p:cNvSpPr/>
          <p:nvPr/>
        </p:nvSpPr>
        <p:spPr>
          <a:xfrm>
            <a:off x="6126480" y="2816352"/>
            <a:ext cx="2560320" cy="1298448"/>
          </a:xfrm>
          <a:prstGeom prst="rect">
            <a:avLst/>
          </a:prstGeom>
          <a:solidFill>
            <a:srgbClr val="FFFFFF"/>
          </a:solidFill>
          <a:ln w="9525">
            <a:solidFill>
              <a:srgbClr val="D8D5CD"/>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6" name="Rectangle 25"/>
          <p:cNvSpPr/>
          <p:nvPr/>
        </p:nvSpPr>
        <p:spPr>
          <a:xfrm>
            <a:off x="6126480" y="2816352"/>
            <a:ext cx="50292" cy="1298448"/>
          </a:xfrm>
          <a:prstGeom prst="rect">
            <a:avLst/>
          </a:prstGeom>
          <a:solidFill>
            <a:srgbClr val="C9B9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27" name="TextBox 26"/>
          <p:cNvSpPr txBox="1"/>
          <p:nvPr/>
        </p:nvSpPr>
        <p:spPr>
          <a:xfrm>
            <a:off x="6364224" y="2980944"/>
            <a:ext cx="2103120" cy="274320"/>
          </a:xfrm>
          <a:prstGeom prst="rect">
            <a:avLst/>
          </a:prstGeom>
          <a:noFill/>
        </p:spPr>
        <p:txBody>
          <a:bodyPr wrap="square" lIns="0" tIns="0" rIns="0" bIns="0" anchor="t">
            <a:spAutoFit/>
          </a:bodyPr>
          <a:lstStyle/>
          <a:p>
            <a:pPr algn="l">
              <a:lnSpc>
                <a:spcPct val="100000"/>
              </a:lnSpc>
              <a:spcAft>
                <a:spcPts val="0"/>
              </a:spcAft>
            </a:pPr>
            <a:r>
              <a:rPr sz="1350" b="1" i="0">
                <a:solidFill>
                  <a:srgbClr val="1B2A4A"/>
                </a:solidFill>
                <a:latin typeface="Calibri"/>
              </a:rPr>
              <a:t>Mortgage &amp; title</a:t>
            </a:r>
          </a:p>
        </p:txBody>
      </p:sp>
      <p:sp>
        <p:nvSpPr>
          <p:cNvPr id="28" name="TextBox 27"/>
          <p:cNvSpPr txBox="1"/>
          <p:nvPr/>
        </p:nvSpPr>
        <p:spPr>
          <a:xfrm>
            <a:off x="6364224" y="3328416"/>
            <a:ext cx="2103120" cy="694944"/>
          </a:xfrm>
          <a:prstGeom prst="rect">
            <a:avLst/>
          </a:prstGeom>
          <a:noFill/>
        </p:spPr>
        <p:txBody>
          <a:bodyPr wrap="square" lIns="0" tIns="0" rIns="0" bIns="0" anchor="t">
            <a:spAutoFit/>
          </a:bodyPr>
          <a:lstStyle/>
          <a:p>
            <a:pPr algn="l">
              <a:lnSpc>
                <a:spcPct val="106000"/>
              </a:lnSpc>
              <a:spcAft>
                <a:spcPts val="0"/>
              </a:spcAft>
            </a:pPr>
            <a:r>
              <a:rPr sz="900" b="0" i="0">
                <a:solidFill>
                  <a:srgbClr val="6B6F76"/>
                </a:solidFill>
                <a:latin typeface="Calibri"/>
              </a:rPr>
              <a:t>One Real Mortgage, One Real Title and Motto Mortgage — integrations are being explored now.</a:t>
            </a:r>
          </a:p>
        </p:txBody>
      </p:sp>
      <p:sp>
        <p:nvSpPr>
          <p:cNvPr id="29" name="Rectangle 28"/>
          <p:cNvSpPr/>
          <p:nvPr/>
        </p:nvSpPr>
        <p:spPr>
          <a:xfrm>
            <a:off x="457200" y="4315968"/>
            <a:ext cx="8229600" cy="384048"/>
          </a:xfrm>
          <a:prstGeom prst="rect">
            <a:avLst/>
          </a:prstGeom>
          <a:solidFill>
            <a:srgbClr val="1B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30" name="TextBox 29"/>
          <p:cNvSpPr txBox="1"/>
          <p:nvPr/>
        </p:nvSpPr>
        <p:spPr>
          <a:xfrm>
            <a:off x="713232" y="4361688"/>
            <a:ext cx="7717536" cy="292607"/>
          </a:xfrm>
          <a:prstGeom prst="rect">
            <a:avLst/>
          </a:prstGeom>
          <a:noFill/>
        </p:spPr>
        <p:txBody>
          <a:bodyPr wrap="square" lIns="0" tIns="0" rIns="0" bIns="0" anchor="ctr">
            <a:spAutoFit/>
          </a:bodyPr>
          <a:lstStyle/>
          <a:p>
            <a:pPr algn="l">
              <a:lnSpc>
                <a:spcPct val="110000"/>
              </a:lnSpc>
              <a:spcAft>
                <a:spcPts val="0"/>
              </a:spcAft>
            </a:pPr>
            <a:r>
              <a:rPr sz="1150" b="1" i="0">
                <a:solidFill>
                  <a:srgbClr val="C9B98A"/>
                </a:solidFill>
                <a:latin typeface="Calibri"/>
              </a:rPr>
              <a:t>The word that matters is optional: </a:t>
            </a:r>
            <a:r>
              <a:rPr sz="1150" b="0" i="0">
                <a:solidFill>
                  <a:srgbClr val="FFFFFF"/>
                </a:solidFill>
                <a:latin typeface="Calibri"/>
              </a:rPr>
              <a:t>affiliates choose whether to integrate any of it.</a:t>
            </a:r>
          </a:p>
        </p:txBody>
      </p:sp>
      <p:sp>
        <p:nvSpPr>
          <p:cNvPr id="32" name="TextBox 31"/>
          <p:cNvSpPr txBox="1"/>
          <p:nvPr/>
        </p:nvSpPr>
        <p:spPr>
          <a:xfrm>
            <a:off x="8138160" y="4773168"/>
            <a:ext cx="548640" cy="228600"/>
          </a:xfrm>
          <a:prstGeom prst="rect">
            <a:avLst/>
          </a:prstGeom>
          <a:noFill/>
        </p:spPr>
        <p:txBody>
          <a:bodyPr wrap="square" lIns="0" tIns="0" rIns="0" bIns="0" anchor="t">
            <a:spAutoFit/>
          </a:bodyPr>
          <a:lstStyle/>
          <a:p>
            <a:pPr algn="r">
              <a:lnSpc>
                <a:spcPct val="100000"/>
              </a:lnSpc>
              <a:spcAft>
                <a:spcPts val="0"/>
              </a:spcAft>
            </a:pPr>
            <a:r>
              <a:rPr sz="950" b="0" i="0">
                <a:solidFill>
                  <a:srgbClr val="6B6F76"/>
                </a:solidFill>
                <a:latin typeface="Calibri"/>
              </a:rPr>
              <a:t>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0-#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0-#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1+#ppt_w/2"/>
                                          </p:val>
                                        </p:tav>
                                        <p:tav tm="100000">
                                          <p:val>
                                            <p:strVal val="#ppt_x"/>
                                          </p:val>
                                        </p:tav>
                                      </p:tavLst>
                                    </p:anim>
                                    <p:anim calcmode="lin" valueType="num">
                                      <p:cBhvr additive="base">
                                        <p:cTn id="58" dur="500" fill="hold"/>
                                        <p:tgtEl>
                                          <p:spTgt spid="17"/>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1+#ppt_w/2"/>
                                          </p:val>
                                        </p:tav>
                                        <p:tav tm="100000">
                                          <p:val>
                                            <p:strVal val="#ppt_x"/>
                                          </p:val>
                                        </p:tav>
                                      </p:tavLst>
                                    </p:anim>
                                    <p:anim calcmode="lin" valueType="num">
                                      <p:cBhvr additive="base">
                                        <p:cTn id="62" dur="500" fill="hold"/>
                                        <p:tgtEl>
                                          <p:spTgt spid="18"/>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1+#ppt_w/2"/>
                                          </p:val>
                                        </p:tav>
                                        <p:tav tm="100000">
                                          <p:val>
                                            <p:strVal val="#ppt_x"/>
                                          </p:val>
                                        </p:tav>
                                      </p:tavLst>
                                    </p:anim>
                                    <p:anim calcmode="lin" valueType="num">
                                      <p:cBhvr additive="base">
                                        <p:cTn id="66" dur="500" fill="hold"/>
                                        <p:tgtEl>
                                          <p:spTgt spid="19"/>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1+#ppt_w/2"/>
                                          </p:val>
                                        </p:tav>
                                        <p:tav tm="100000">
                                          <p:val>
                                            <p:strVal val="#ppt_x"/>
                                          </p:val>
                                        </p:tav>
                                      </p:tavLst>
                                    </p:anim>
                                    <p:anim calcmode="lin" valueType="num">
                                      <p:cBhvr additive="base">
                                        <p:cTn id="70" dur="500" fill="hold"/>
                                        <p:tgtEl>
                                          <p:spTgt spid="20"/>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1+#ppt_w/2"/>
                                          </p:val>
                                        </p:tav>
                                        <p:tav tm="100000">
                                          <p:val>
                                            <p:strVal val="#ppt_x"/>
                                          </p:val>
                                        </p:tav>
                                      </p:tavLst>
                                    </p:anim>
                                    <p:anim calcmode="lin" valueType="num">
                                      <p:cBhvr additive="base">
                                        <p:cTn id="74" dur="500" fill="hold"/>
                                        <p:tgtEl>
                                          <p:spTgt spid="21"/>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1+#ppt_w/2"/>
                                          </p:val>
                                        </p:tav>
                                        <p:tav tm="100000">
                                          <p:val>
                                            <p:strVal val="#ppt_x"/>
                                          </p:val>
                                        </p:tav>
                                      </p:tavLst>
                                    </p:anim>
                                    <p:anim calcmode="lin" valueType="num">
                                      <p:cBhvr additive="base">
                                        <p:cTn id="78" dur="500" fill="hold"/>
                                        <p:tgtEl>
                                          <p:spTgt spid="22"/>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1+#ppt_w/2"/>
                                          </p:val>
                                        </p:tav>
                                        <p:tav tm="100000">
                                          <p:val>
                                            <p:strVal val="#ppt_x"/>
                                          </p:val>
                                        </p:tav>
                                      </p:tavLst>
                                    </p:anim>
                                    <p:anim calcmode="lin" valueType="num">
                                      <p:cBhvr additive="base">
                                        <p:cTn id="82" dur="500" fill="hold"/>
                                        <p:tgtEl>
                                          <p:spTgt spid="23"/>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1+#ppt_w/2"/>
                                          </p:val>
                                        </p:tav>
                                        <p:tav tm="100000">
                                          <p:val>
                                            <p:strVal val="#ppt_x"/>
                                          </p:val>
                                        </p:tav>
                                      </p:tavLst>
                                    </p:anim>
                                    <p:anim calcmode="lin" valueType="num">
                                      <p:cBhvr additive="base">
                                        <p:cTn id="86" dur="500" fill="hold"/>
                                        <p:tgtEl>
                                          <p:spTgt spid="24"/>
                                        </p:tgtEl>
                                        <p:attrNameLst>
                                          <p:attrName>ppt_y</p:attrName>
                                        </p:attrNameLst>
                                      </p:cBhvr>
                                      <p:tavLst>
                                        <p:tav tm="0">
                                          <p:val>
                                            <p:strVal val="#ppt_y"/>
                                          </p:val>
                                        </p:tav>
                                        <p:tav tm="100000">
                                          <p:val>
                                            <p:strVal val="#ppt_y"/>
                                          </p:val>
                                        </p:tav>
                                      </p:tavLst>
                                    </p:anim>
                                  </p:childTnLst>
                                </p:cTn>
                              </p:par>
                              <p:par>
                                <p:cTn id="87" presetID="2" presetClass="entr" presetSubtype="2"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additive="base">
                                        <p:cTn id="89" dur="500" fill="hold"/>
                                        <p:tgtEl>
                                          <p:spTgt spid="25"/>
                                        </p:tgtEl>
                                        <p:attrNameLst>
                                          <p:attrName>ppt_x</p:attrName>
                                        </p:attrNameLst>
                                      </p:cBhvr>
                                      <p:tavLst>
                                        <p:tav tm="0">
                                          <p:val>
                                            <p:strVal val="1+#ppt_w/2"/>
                                          </p:val>
                                        </p:tav>
                                        <p:tav tm="100000">
                                          <p:val>
                                            <p:strVal val="#ppt_x"/>
                                          </p:val>
                                        </p:tav>
                                      </p:tavLst>
                                    </p:anim>
                                    <p:anim calcmode="lin" valueType="num">
                                      <p:cBhvr additive="base">
                                        <p:cTn id="90" dur="500" fill="hold"/>
                                        <p:tgtEl>
                                          <p:spTgt spid="25"/>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additive="base">
                                        <p:cTn id="93" dur="500" fill="hold"/>
                                        <p:tgtEl>
                                          <p:spTgt spid="26"/>
                                        </p:tgtEl>
                                        <p:attrNameLst>
                                          <p:attrName>ppt_x</p:attrName>
                                        </p:attrNameLst>
                                      </p:cBhvr>
                                      <p:tavLst>
                                        <p:tav tm="0">
                                          <p:val>
                                            <p:strVal val="1+#ppt_w/2"/>
                                          </p:val>
                                        </p:tav>
                                        <p:tav tm="100000">
                                          <p:val>
                                            <p:strVal val="#ppt_x"/>
                                          </p:val>
                                        </p:tav>
                                      </p:tavLst>
                                    </p:anim>
                                    <p:anim calcmode="lin" valueType="num">
                                      <p:cBhvr additive="base">
                                        <p:cTn id="94" dur="500" fill="hold"/>
                                        <p:tgtEl>
                                          <p:spTgt spid="26"/>
                                        </p:tgtEl>
                                        <p:attrNameLst>
                                          <p:attrName>ppt_y</p:attrName>
                                        </p:attrNameLst>
                                      </p:cBhvr>
                                      <p:tavLst>
                                        <p:tav tm="0">
                                          <p:val>
                                            <p:strVal val="#ppt_y"/>
                                          </p:val>
                                        </p:tav>
                                        <p:tav tm="100000">
                                          <p:val>
                                            <p:strVal val="#ppt_y"/>
                                          </p:val>
                                        </p:tav>
                                      </p:tavLst>
                                    </p:anim>
                                  </p:childTnLst>
                                </p:cTn>
                              </p:par>
                              <p:par>
                                <p:cTn id="95" presetID="2" presetClass="entr" presetSubtype="2" fill="hold" grpId="0" nodeType="with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1+#ppt_w/2"/>
                                          </p:val>
                                        </p:tav>
                                        <p:tav tm="100000">
                                          <p:val>
                                            <p:strVal val="#ppt_x"/>
                                          </p:val>
                                        </p:tav>
                                      </p:tavLst>
                                    </p:anim>
                                    <p:anim calcmode="lin" valueType="num">
                                      <p:cBhvr additive="base">
                                        <p:cTn id="98" dur="500" fill="hold"/>
                                        <p:tgtEl>
                                          <p:spTgt spid="27"/>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additive="base">
                                        <p:cTn id="101" dur="500" fill="hold"/>
                                        <p:tgtEl>
                                          <p:spTgt spid="28"/>
                                        </p:tgtEl>
                                        <p:attrNameLst>
                                          <p:attrName>ppt_x</p:attrName>
                                        </p:attrNameLst>
                                      </p:cBhvr>
                                      <p:tavLst>
                                        <p:tav tm="0">
                                          <p:val>
                                            <p:strVal val="1+#ppt_w/2"/>
                                          </p:val>
                                        </p:tav>
                                        <p:tav tm="100000">
                                          <p:val>
                                            <p:strVal val="#ppt_x"/>
                                          </p:val>
                                        </p:tav>
                                      </p:tavLst>
                                    </p:anim>
                                    <p:anim calcmode="lin" valueType="num">
                                      <p:cBhvr additive="base">
                                        <p:cTn id="10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9"/>
                                        </p:tgtEl>
                                        <p:attrNameLst>
                                          <p:attrName>style.visibility</p:attrName>
                                        </p:attrNameLst>
                                      </p:cBhvr>
                                      <p:to>
                                        <p:strVal val="visible"/>
                                      </p:to>
                                    </p:set>
                                    <p:anim calcmode="lin" valueType="num">
                                      <p:cBhvr additive="base">
                                        <p:cTn id="107" dur="500" fill="hold"/>
                                        <p:tgtEl>
                                          <p:spTgt spid="29"/>
                                        </p:tgtEl>
                                        <p:attrNameLst>
                                          <p:attrName>ppt_x</p:attrName>
                                        </p:attrNameLst>
                                      </p:cBhvr>
                                      <p:tavLst>
                                        <p:tav tm="0">
                                          <p:val>
                                            <p:strVal val="#ppt_x"/>
                                          </p:val>
                                        </p:tav>
                                        <p:tav tm="100000">
                                          <p:val>
                                            <p:strVal val="#ppt_x"/>
                                          </p:val>
                                        </p:tav>
                                      </p:tavLst>
                                    </p:anim>
                                    <p:anim calcmode="lin" valueType="num">
                                      <p:cBhvr additive="base">
                                        <p:cTn id="108" dur="500" fill="hold"/>
                                        <p:tgtEl>
                                          <p:spTgt spid="29"/>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30"/>
                                        </p:tgtEl>
                                        <p:attrNameLst>
                                          <p:attrName>style.visibility</p:attrName>
                                        </p:attrNameLst>
                                      </p:cBhvr>
                                      <p:to>
                                        <p:strVal val="visible"/>
                                      </p:to>
                                    </p:set>
                                    <p:anim calcmode="lin" valueType="num">
                                      <p:cBhvr additive="base">
                                        <p:cTn id="111" dur="500" fill="hold"/>
                                        <p:tgtEl>
                                          <p:spTgt spid="30"/>
                                        </p:tgtEl>
                                        <p:attrNameLst>
                                          <p:attrName>ppt_x</p:attrName>
                                        </p:attrNameLst>
                                      </p:cBhvr>
                                      <p:tavLst>
                                        <p:tav tm="0">
                                          <p:val>
                                            <p:strVal val="#ppt_x"/>
                                          </p:val>
                                        </p:tav>
                                        <p:tav tm="100000">
                                          <p:val>
                                            <p:strVal val="#ppt_x"/>
                                          </p:val>
                                        </p:tav>
                                      </p:tavLst>
                                    </p:anim>
                                    <p:anim calcmode="lin" valueType="num">
                                      <p:cBhvr additive="base">
                                        <p:cTn id="1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animBg="1"/>
      <p:bldP spid="10" grpId="0" animBg="1"/>
      <p:bldP spid="11" grpId="0"/>
      <p:bldP spid="12" grpId="0"/>
      <p:bldP spid="13" grpId="0" animBg="1"/>
      <p:bldP spid="14" grpId="0" animBg="1"/>
      <p:bldP spid="15" grpId="0"/>
      <p:bldP spid="16" grpId="0"/>
      <p:bldP spid="17" grpId="0" animBg="1"/>
      <p:bldP spid="18" grpId="0" animBg="1"/>
      <p:bldP spid="19" grpId="0"/>
      <p:bldP spid="20" grpId="0"/>
      <p:bldP spid="21" grpId="0" animBg="1"/>
      <p:bldP spid="22" grpId="0" animBg="1"/>
      <p:bldP spid="23" grpId="0"/>
      <p:bldP spid="24" grpId="0"/>
      <p:bldP spid="25" grpId="0" animBg="1"/>
      <p:bldP spid="26" grpId="0" animBg="1"/>
      <p:bldP spid="27" grpId="0"/>
      <p:bldP spid="28" grpId="0"/>
      <p:bldP spid="29" grpId="0" animBg="1"/>
      <p:bldP spid="3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TotalTime>
  <Words>3974</Words>
  <Application>Microsoft Macintosh PowerPoint</Application>
  <PresentationFormat>On-screen Show (16:9)</PresentationFormat>
  <Paragraphs>327</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Joe Ivko</cp:lastModifiedBy>
  <cp:revision>2</cp:revision>
  <dcterms:created xsi:type="dcterms:W3CDTF">2013-01-27T09:14:16Z</dcterms:created>
  <dcterms:modified xsi:type="dcterms:W3CDTF">2026-09-07T16:41:50Z</dcterms:modified>
  <cp:category/>
</cp:coreProperties>
</file>